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a:p>
        </p:txBody>
      </p:sp>
      <p:sp>
        <p:nvSpPr>
          <p:cNvPr id="52" name="Shape 5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a:defRPr sz="5600"/>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solidFill>
                  <a:srgbClr val="800000"/>
                </a:solidFill>
                <a:uFillTx/>
                <a:latin typeface="+mj-lt"/>
                <a:ea typeface="+mj-ea"/>
                <a:cs typeface="+mj-cs"/>
                <a:sym typeface="Helvetica"/>
              </a:defRPr>
            </a:lvl1pPr>
          </a:lstStyle>
          <a:p>
            <a:pPr/>
            <a:r>
              <a:t>Title Text</a:t>
            </a:r>
          </a:p>
        </p:txBody>
      </p:sp>
      <p:sp>
        <p:nvSpPr>
          <p:cNvPr id="44"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6/" TargetMode="External"/><Relationship Id="rId3" Type="http://schemas.openxmlformats.org/officeDocument/2006/relationships/hyperlink" Target="https://github.com/braddelong/public-files/blob/master/econ-210a-lecture-6a.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nber.org/papers/w7752.pdf" TargetMode="External"/><Relationship Id="rId3"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chapters/c6064" TargetMode="External"/><Relationship Id="rId3" Type="http://schemas.openxmlformats.org/officeDocument/2006/relationships/hyperlink" Target="https://www.nber.org/papers/w7752.pdf" TargetMode="External"/><Relationship Id="rId4" Type="http://schemas.openxmlformats.org/officeDocument/2006/relationships/hyperlink" Target="http://www.jstor.org/stable/pdfplus/10.1086/318605.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marxists.org/archive/marx/works/1848/communist-manifesto/" TargetMode="External"/><Relationship Id="rId3" Type="http://schemas.openxmlformats.org/officeDocument/2006/relationships/hyperlink" Target="http://papers.nber.org/papers/h0066" TargetMode="External"/><Relationship Id="rId4" Type="http://schemas.openxmlformats.org/officeDocument/2006/relationships/hyperlink" Target="http://www.jstor.org/stable/pdfplus/25098896.pdf"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10.1086/318605.pdf"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 Id="rId3" Type="http://schemas.openxmlformats.org/officeDocument/2006/relationships/image" Target="../media/image19.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chapters/c6064" TargetMode="External"/><Relationship Id="rId3"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Econ 210a: Modern Economic Growth (February 26, 2020a)"/>
          <p:cNvSpPr txBox="1"/>
          <p:nvPr>
            <p:ph type="title" idx="4294967295"/>
          </p:nvPr>
        </p:nvSpPr>
        <p:spPr>
          <a:xfrm>
            <a:off x="673100" y="2028825"/>
            <a:ext cx="7772400" cy="1470025"/>
          </a:xfrm>
          <a:prstGeom prst="rect">
            <a:avLst/>
          </a:prstGeom>
        </p:spPr>
        <p:txBody>
          <a:bodyPr>
            <a:normAutofit fontScale="100000" lnSpcReduction="0"/>
          </a:bodyPr>
          <a:lstStyle>
            <a:lvl1pPr>
              <a:defRPr>
                <a:solidFill>
                  <a:srgbClr val="800000"/>
                </a:solidFill>
              </a:defRPr>
            </a:lvl1pPr>
          </a:lstStyle>
          <a:p>
            <a:pPr/>
            <a:r>
              <a:t>Econ 210a: Modern Economic Growth (February 26, 2020a)</a:t>
            </a:r>
          </a:p>
        </p:txBody>
      </p:sp>
      <p:sp>
        <p:nvSpPr>
          <p:cNvPr id="55" name="J. Bradford DeLong…"/>
          <p:cNvSpPr txBox="1"/>
          <p:nvPr>
            <p:ph type="body" sz="half" idx="4294967295"/>
          </p:nvPr>
        </p:nvSpPr>
        <p:spPr>
          <a:xfrm>
            <a:off x="1371122" y="3772767"/>
            <a:ext cx="6400801" cy="2248122"/>
          </a:xfrm>
          <a:prstGeom prst="rect">
            <a:avLst/>
          </a:prstGeom>
        </p:spPr>
        <p:txBody>
          <a:bodyPr>
            <a:normAutofit fontScale="100000" lnSpcReduction="0"/>
          </a:bodyPr>
          <a:lstStyle/>
          <a:p>
            <a:pPr marL="0" indent="0" algn="ctr" defTabSz="402336">
              <a:lnSpc>
                <a:spcPct val="80000"/>
              </a:lnSpc>
              <a:spcBef>
                <a:spcPts val="300"/>
              </a:spcBef>
              <a:buSzTx/>
              <a:buNone/>
              <a:defRPr sz="1408"/>
            </a:pPr>
            <a:r>
              <a:rPr>
                <a:uFill>
                  <a:solidFill>
                    <a:srgbClr val="898989"/>
                  </a:solidFill>
                </a:uFill>
              </a:rPr>
              <a:t>J. Bradford DeLong</a:t>
            </a:r>
            <a:endParaRPr>
              <a:uFill>
                <a:solidFill>
                  <a:srgbClr val="898989"/>
                </a:solidFill>
              </a:uFill>
            </a:endParaRPr>
          </a:p>
          <a:p>
            <a:pPr marL="0" indent="0" algn="ctr" defTabSz="402336">
              <a:lnSpc>
                <a:spcPct val="80000"/>
              </a:lnSpc>
              <a:spcBef>
                <a:spcPts val="300"/>
              </a:spcBef>
              <a:buSzTx/>
              <a:buNone/>
              <a:defRPr sz="1408"/>
            </a:pPr>
            <a:endParaRPr>
              <a:uFill>
                <a:solidFill>
                  <a:srgbClr val="898989"/>
                </a:solidFill>
              </a:uFill>
            </a:endParaRPr>
          </a:p>
          <a:p>
            <a:pPr marL="0" indent="0" algn="ctr" defTabSz="402336">
              <a:lnSpc>
                <a:spcPct val="80000"/>
              </a:lnSpc>
              <a:spcBef>
                <a:spcPts val="300"/>
              </a:spcBef>
              <a:buSzTx/>
              <a:buNone/>
              <a:defRPr sz="1408"/>
            </a:pPr>
            <a:r>
              <a:rPr>
                <a:uFill>
                  <a:solidFill>
                    <a:srgbClr val="898989"/>
                  </a:solidFill>
                </a:uFill>
              </a:rPr>
              <a:t>Spring 2019</a:t>
            </a:r>
            <a:endParaRPr>
              <a:uFill>
                <a:solidFill>
                  <a:srgbClr val="898989"/>
                </a:solidFill>
              </a:uFill>
            </a:endParaRPr>
          </a:p>
          <a:p>
            <a:pPr marL="0" indent="0" algn="ctr" defTabSz="402336">
              <a:lnSpc>
                <a:spcPct val="80000"/>
              </a:lnSpc>
              <a:spcBef>
                <a:spcPts val="300"/>
              </a:spcBef>
              <a:buSzTx/>
              <a:buNone/>
              <a:defRPr sz="1408"/>
            </a:pPr>
            <a:r>
              <a:rPr>
                <a:uFill>
                  <a:solidFill>
                    <a:srgbClr val="898989"/>
                  </a:solidFill>
                </a:uFill>
              </a:rPr>
              <a:t>Evans 648</a:t>
            </a:r>
            <a:endParaRPr>
              <a:uFill>
                <a:solidFill>
                  <a:srgbClr val="898989"/>
                </a:solidFill>
              </a:uFill>
            </a:endParaRPr>
          </a:p>
          <a:p>
            <a:pPr marL="0" indent="0" algn="ctr" defTabSz="402336">
              <a:lnSpc>
                <a:spcPct val="80000"/>
              </a:lnSpc>
              <a:spcBef>
                <a:spcPts val="300"/>
              </a:spcBef>
              <a:buSzTx/>
              <a:buNone/>
              <a:defRPr sz="1408"/>
            </a:pPr>
            <a:r>
              <a:rPr>
                <a:uFill>
                  <a:solidFill>
                    <a:srgbClr val="898989"/>
                  </a:solidFill>
                </a:uFill>
              </a:rPr>
              <a:t>W 1:10-3:00 pm</a:t>
            </a:r>
            <a:endParaRPr>
              <a:uFill>
                <a:solidFill>
                  <a:srgbClr val="898989"/>
                </a:solidFill>
              </a:uFill>
            </a:endParaRPr>
          </a:p>
          <a:p>
            <a:pPr marL="0" indent="0" algn="ctr" defTabSz="402336">
              <a:lnSpc>
                <a:spcPct val="80000"/>
              </a:lnSpc>
              <a:spcBef>
                <a:spcPts val="300"/>
              </a:spcBef>
              <a:buSzTx/>
              <a:buNone/>
              <a:defRPr sz="1408"/>
            </a:pPr>
            <a:endParaRPr>
              <a:uFill>
                <a:solidFill>
                  <a:srgbClr val="898989"/>
                </a:solidFill>
              </a:uFill>
            </a:endParaRPr>
          </a:p>
          <a:p>
            <a:pPr marL="0" indent="0" algn="ctr" defTabSz="402336">
              <a:spcBef>
                <a:spcPts val="600"/>
              </a:spcBef>
              <a:buSzTx/>
              <a:buFontTx/>
              <a:buNone/>
              <a:defRPr sz="1408"/>
            </a:pPr>
            <a:r>
              <a:t>&lt;</a:t>
            </a:r>
            <a:r>
              <a:rPr u="sng">
                <a:solidFill>
                  <a:srgbClr val="0000FF"/>
                </a:solidFill>
                <a:uFill>
                  <a:solidFill>
                    <a:srgbClr val="0000FF"/>
                  </a:solidFill>
                </a:uFill>
                <a:hlinkClick r:id="rId2" invalidUrl="" action="" tgtFrame="" tooltip="" history="1" highlightClick="0" endSnd="0"/>
              </a:rPr>
              <a:t>https://bcourses.berkeley.edu/courses/1487686/</a:t>
            </a:r>
            <a:r>
              <a:t>&gt;</a:t>
            </a:r>
          </a:p>
          <a:p>
            <a:pPr marL="0" indent="0" algn="ctr" defTabSz="402336">
              <a:spcBef>
                <a:spcPts val="600"/>
              </a:spcBef>
              <a:buSzTx/>
              <a:buFontTx/>
              <a:buNone/>
              <a:defRPr sz="1408"/>
            </a:pPr>
            <a:r>
              <a:t>&lt;</a:t>
            </a:r>
            <a:r>
              <a:rPr u="sng">
                <a:solidFill>
                  <a:srgbClr val="0000FF"/>
                </a:solidFill>
                <a:uFill>
                  <a:solidFill>
                    <a:srgbClr val="0000FF"/>
                  </a:solidFill>
                </a:uFill>
                <a:hlinkClick r:id="rId3" invalidUrl="" action="" tgtFrame="" tooltip="" history="1" highlightClick="0" endSnd="0"/>
              </a:rPr>
              <a:t>https://github.com/braddelong/public-files/blob/master/econ-210a-lecture-6a.pptx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The Limit of Human Felicity…”"/>
          <p:cNvSpPr txBox="1"/>
          <p:nvPr>
            <p:ph type="title" idx="4294967295"/>
          </p:nvPr>
        </p:nvSpPr>
        <p:spPr>
          <a:xfrm>
            <a:off x="457200" y="0"/>
            <a:ext cx="8229600" cy="1143001"/>
          </a:xfrm>
          <a:prstGeom prst="rect">
            <a:avLst/>
          </a:prstGeom>
        </p:spPr>
        <p:txBody>
          <a:bodyPr>
            <a:normAutofit fontScale="100000" lnSpcReduction="0"/>
          </a:bodyPr>
          <a:lstStyle>
            <a:lvl1pPr>
              <a:defRPr sz="4400">
                <a:solidFill>
                  <a:srgbClr val="000000"/>
                </a:solidFill>
              </a:defRPr>
            </a:lvl1pPr>
          </a:lstStyle>
          <a:p>
            <a:pPr/>
            <a:r>
              <a:t>“The Limit of Human Felicity…” </a:t>
            </a:r>
          </a:p>
        </p:txBody>
      </p:sp>
      <p:sp>
        <p:nvSpPr>
          <p:cNvPr id="87" name="After answering “yes” to the question “would you like to hear some music?” Bellamy’s protagonist is stupefied to find his hostess “merely touched one or two screws… and immediately the room was 'filled with music; filled, not flooded, for, by some means, the volume of melody had been perfectly graduated to the size of the apartment. “Grand!” I cried. ‘Bach must be at the keys of that organ; but where is the organ?’ (pp. 88-89) He learns that his hostess has called the orchestra on the telephone—for in Bellamy's utopia you can dial one of four orchestras, and then put it on the speakerphone.…"/>
          <p:cNvSpPr txBox="1"/>
          <p:nvPr>
            <p:ph type="body" sz="half" idx="4294967295"/>
          </p:nvPr>
        </p:nvSpPr>
        <p:spPr>
          <a:xfrm>
            <a:off x="457200" y="1143000"/>
            <a:ext cx="4650594" cy="5354638"/>
          </a:xfrm>
          <a:prstGeom prst="rect">
            <a:avLst/>
          </a:prstGeom>
        </p:spPr>
        <p:txBody>
          <a:bodyPr>
            <a:normAutofit fontScale="100000" lnSpcReduction="0"/>
          </a:bodyPr>
          <a:lstStyle/>
          <a:p>
            <a:pPr marL="161162" indent="-161162" defTabSz="214884">
              <a:spcBef>
                <a:spcPts val="300"/>
              </a:spcBef>
              <a:defRPr sz="1504"/>
            </a:pPr>
            <a:r>
              <a:t>After answering “yes” to the question “would you like to hear some music?” Bellamy’s protagonist is stupefied to find his hostess “merely touched one or two screws… and immediately the room was 'filled with music; filled, not flooded, for, by some means, the volume of melody had been perfectly graduated to the size of the apartment. “Grand!” I cried. ‘Bach must be at the keys of that organ; but where is the organ?’ (pp. 88-89) He learns that his hostess has called the orchestra on the telephone—for in Bellamy's utopia you can dial one of four orchestras, and then put it on the speakerphone. </a:t>
            </a:r>
          </a:p>
          <a:p>
            <a:pPr marL="161162" indent="-161162" defTabSz="214884">
              <a:spcBef>
                <a:spcPts val="300"/>
              </a:spcBef>
              <a:defRPr sz="1504"/>
            </a:pPr>
            <a:r>
              <a:t>Bellamy’s protagonist then says (p. 90): “If we [in the nineteenth century] could have devised an arrangement for providing everybody with music in their homes, perfect in quality, unlimited in quantity, suited to every mood, and beginning and ceasing at will, we should have considered the limit of human felicity already attained…"</a:t>
            </a:r>
          </a:p>
          <a:p>
            <a:pPr marL="161162" indent="-161162" defTabSz="214884">
              <a:spcBef>
                <a:spcPts val="300"/>
              </a:spcBef>
              <a:defRPr sz="1504"/>
            </a:pPr>
            <a:r>
              <a:t>To Edward Bellamy—a self-described utopian visionary, a late-nineteenth century minister’s son from western Massachusetts—a radio that could tune into any of four stations is “the limit of human felicity.”</a:t>
            </a:r>
          </a:p>
        </p:txBody>
      </p:sp>
      <p:pic>
        <p:nvPicPr>
          <p:cNvPr id="88" name="Image" descr="Image"/>
          <p:cNvPicPr>
            <a:picLocks noChangeAspect="1"/>
          </p:cNvPicPr>
          <p:nvPr/>
        </p:nvPicPr>
        <p:blipFill>
          <a:blip r:embed="rId2">
            <a:extLst/>
          </a:blip>
          <a:stretch>
            <a:fillRect/>
          </a:stretch>
        </p:blipFill>
        <p:spPr>
          <a:xfrm>
            <a:off x="5107793" y="1143000"/>
            <a:ext cx="3579007" cy="1708163"/>
          </a:xfrm>
          <a:prstGeom prst="rect">
            <a:avLst/>
          </a:prstGeom>
          <a:ln w="12700">
            <a:miter lim="400000"/>
          </a:ln>
        </p:spPr>
      </p:pic>
      <p:pic>
        <p:nvPicPr>
          <p:cNvPr id="89" name="Image" descr="Image"/>
          <p:cNvPicPr>
            <a:picLocks noChangeAspect="1"/>
          </p:cNvPicPr>
          <p:nvPr/>
        </p:nvPicPr>
        <p:blipFill>
          <a:blip r:embed="rId3">
            <a:extLst/>
          </a:blip>
          <a:stretch>
            <a:fillRect/>
          </a:stretch>
        </p:blipFill>
        <p:spPr>
          <a:xfrm>
            <a:off x="5107793" y="2851162"/>
            <a:ext cx="3579007" cy="2347483"/>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Tower Records"/>
          <p:cNvSpPr txBox="1"/>
          <p:nvPr>
            <p:ph type="title" idx="4294967295"/>
          </p:nvPr>
        </p:nvSpPr>
        <p:spPr>
          <a:xfrm>
            <a:off x="457200" y="0"/>
            <a:ext cx="8229600" cy="1143001"/>
          </a:xfrm>
          <a:prstGeom prst="rect">
            <a:avLst/>
          </a:prstGeom>
        </p:spPr>
        <p:txBody>
          <a:bodyPr>
            <a:normAutofit fontScale="100000" lnSpcReduction="0"/>
          </a:bodyPr>
          <a:lstStyle>
            <a:lvl1pPr>
              <a:defRPr sz="4400">
                <a:solidFill>
                  <a:srgbClr val="000000"/>
                </a:solidFill>
              </a:defRPr>
            </a:lvl1pPr>
          </a:lstStyle>
          <a:p>
            <a:pPr/>
            <a:r>
              <a:t>Tower Records</a:t>
            </a:r>
          </a:p>
        </p:txBody>
      </p:sp>
      <p:sp>
        <p:nvSpPr>
          <p:cNvPr id="92" name="What if someone were to take Edward Bellamy to Tower Records?…"/>
          <p:cNvSpPr txBox="1"/>
          <p:nvPr>
            <p:ph type="body" sz="half" idx="4294967295"/>
          </p:nvPr>
        </p:nvSpPr>
        <p:spPr>
          <a:xfrm>
            <a:off x="457200" y="1143000"/>
            <a:ext cx="4650594" cy="5354638"/>
          </a:xfrm>
          <a:prstGeom prst="rect">
            <a:avLst/>
          </a:prstGeom>
        </p:spPr>
        <p:txBody>
          <a:bodyPr>
            <a:normAutofit fontScale="100000" lnSpcReduction="0"/>
          </a:bodyPr>
          <a:lstStyle/>
          <a:p>
            <a:pPr marL="181736" indent="-181736" defTabSz="242315">
              <a:spcBef>
                <a:spcPts val="400"/>
              </a:spcBef>
              <a:defRPr sz="1695"/>
            </a:pPr>
            <a:r>
              <a:t>What if someone were to take Edward Bellamy to Tower Records? </a:t>
            </a:r>
          </a:p>
          <a:p>
            <a:pPr marL="181736" indent="-181736" defTabSz="242315">
              <a:spcBef>
                <a:spcPts val="400"/>
              </a:spcBef>
              <a:defRPr sz="1695"/>
            </a:pPr>
            <a:r>
              <a:t>Ooops. </a:t>
            </a:r>
          </a:p>
          <a:p>
            <a:pPr marL="181736" indent="-181736" defTabSz="242315">
              <a:spcBef>
                <a:spcPts val="400"/>
              </a:spcBef>
              <a:defRPr sz="1695"/>
            </a:pPr>
            <a:r>
              <a:t>There is no Tower Records anymore, because they have been and are being eliminated by alternative and even cheaper and more efficient systems of distribution. </a:t>
            </a:r>
          </a:p>
          <a:p>
            <a:pPr marL="181736" indent="-181736" defTabSz="242315">
              <a:spcBef>
                <a:spcPts val="400"/>
              </a:spcBef>
              <a:defRPr sz="1695"/>
            </a:pPr>
            <a:r>
              <a:t>Well, if we could have taken Edward Bellamy to Tower Records when it existed, his heart would have stopped. Yet we do not think of our modern ability to cheaply listen to high-fidelity go-anywhere listen-to-anything music as a remarkable or even a notable part of our economy. We do not daily give thanks for our CD collections and genuflect in front of our iPods. We in the North Atlantic today do not reflect that we have been brought to “the limit of human felicity…”</a:t>
            </a:r>
          </a:p>
          <a:p>
            <a:pPr marL="181736" indent="-181736" defTabSz="242315">
              <a:spcBef>
                <a:spcPts val="400"/>
              </a:spcBef>
              <a:defRPr sz="1695"/>
            </a:pPr>
            <a:r>
              <a:t>But Edward Bellamy would think that we have…</a:t>
            </a:r>
          </a:p>
        </p:txBody>
      </p:sp>
      <p:pic>
        <p:nvPicPr>
          <p:cNvPr id="93" name="Image" descr="Image"/>
          <p:cNvPicPr>
            <a:picLocks noChangeAspect="1"/>
          </p:cNvPicPr>
          <p:nvPr/>
        </p:nvPicPr>
        <p:blipFill>
          <a:blip r:embed="rId2">
            <a:extLst/>
          </a:blip>
          <a:stretch>
            <a:fillRect/>
          </a:stretch>
        </p:blipFill>
        <p:spPr>
          <a:xfrm>
            <a:off x="5107793" y="1143000"/>
            <a:ext cx="3579007" cy="5301853"/>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 name="Nordhaus, and Not Quite Among the 400"/>
          <p:cNvSpPr txBox="1"/>
          <p:nvPr>
            <p:ph type="title" idx="4294967295"/>
          </p:nvPr>
        </p:nvSpPr>
        <p:spPr>
          <a:xfrm>
            <a:off x="457200" y="0"/>
            <a:ext cx="8229600" cy="1143001"/>
          </a:xfrm>
          <a:prstGeom prst="rect">
            <a:avLst/>
          </a:prstGeom>
        </p:spPr>
        <p:txBody>
          <a:bodyPr>
            <a:normAutofit fontScale="100000" lnSpcReduction="0"/>
          </a:bodyPr>
          <a:lstStyle>
            <a:lvl1pPr defTabSz="388620">
              <a:defRPr sz="3740">
                <a:solidFill>
                  <a:srgbClr val="000000"/>
                </a:solidFill>
              </a:defRPr>
            </a:lvl1pPr>
          </a:lstStyle>
          <a:p>
            <a:pPr/>
            <a:r>
              <a:t>Nordhaus, and Not Quite Among the 400</a:t>
            </a:r>
          </a:p>
        </p:txBody>
      </p:sp>
      <p:sp>
        <p:nvSpPr>
          <p:cNvPr id="96" name="The argument that our commodity-focused price indices miss most of the real action—that price indices focusing on the services provided would produce vastly greater estimates of long-run economic growth—is made most powerfully by William Nordhaus (1996) in his study of the economic cost of light.…"/>
          <p:cNvSpPr txBox="1"/>
          <p:nvPr>
            <p:ph type="body" sz="half" idx="4294967295"/>
          </p:nvPr>
        </p:nvSpPr>
        <p:spPr>
          <a:xfrm>
            <a:off x="457200" y="1143000"/>
            <a:ext cx="4650594" cy="5354638"/>
          </a:xfrm>
          <a:prstGeom prst="rect">
            <a:avLst/>
          </a:prstGeom>
        </p:spPr>
        <p:txBody>
          <a:bodyPr>
            <a:normAutofit fontScale="100000" lnSpcReduction="0"/>
          </a:bodyPr>
          <a:lstStyle/>
          <a:p>
            <a:pPr marL="137160" indent="-137160" defTabSz="182880">
              <a:spcBef>
                <a:spcPts val="300"/>
              </a:spcBef>
              <a:defRPr sz="1200"/>
            </a:pPr>
            <a:r>
              <a:t>The argument that our commodity-focused price indices miss most of the real action—that price indices focusing on the services provided would produce vastly greater estimates of long-run economic growth—is made most powerfully by William Nordhaus (1996) in his study of the economic cost of light.  </a:t>
            </a:r>
          </a:p>
          <a:p>
            <a:pPr marL="137160" indent="-137160" defTabSz="182880">
              <a:spcBef>
                <a:spcPts val="300"/>
              </a:spcBef>
              <a:defRPr sz="1200"/>
            </a:pPr>
            <a:r>
              <a:t>Nordhaus attempts to construct a consistent series of the real labor-time cost of illumination from the dawn of civilization until today. He concludes that the past hundred years have seen a ten thousand-fold decline in the real price of illumination. Yet the commodity-based price indices economists rely on have only captured a ten-fold decline in this real price. Nordhaus guesses that standard estimates understate “true” economic growth since 1800 by between 0.5% and 1.4% per year—an amount that cumulates to a multiplicative factor of between 3 and 15 over the past to centuries, and to a conclusion that real wages since 1900 have multiplied by a factor between 20 and 100. </a:t>
            </a:r>
          </a:p>
          <a:p>
            <a:pPr marL="137160" indent="-137160" defTabSz="182880">
              <a:spcBef>
                <a:spcPts val="300"/>
              </a:spcBef>
              <a:defRPr sz="1200"/>
            </a:pPr>
            <a:r>
              <a:t>Is this credible?</a:t>
            </a:r>
          </a:p>
          <a:p>
            <a:pPr marL="137160" indent="-137160" defTabSz="182880">
              <a:spcBef>
                <a:spcPts val="300"/>
              </a:spcBef>
              <a:defRPr sz="1200"/>
            </a:pPr>
            <a:r>
              <a:t>I have no problem at all with Nordhaus’s conclusion. My family’s income today is roughly $400,000 a year—about eight times median earnings per worker. Suppose that you stuffed me and my family into a time machine, sent us back a century to 1890, and then gave us an income equal to sixty-four times that of 1890 median per worker. We would not be among the 400 invited to the most exclusive parties in the mansions of Newport Rhode Island; but we would be among the next outer circle of 2,000 or so.</a:t>
            </a:r>
          </a:p>
          <a:p>
            <a:pPr marL="137160" indent="-137160" defTabSz="182880">
              <a:spcBef>
                <a:spcPts val="300"/>
              </a:spcBef>
              <a:defRPr sz="1200"/>
            </a:pPr>
            <a:r>
              <a:t>Would we then feel as rich as we feel now? Would we be happy—or at least not unhappy—with the switch?</a:t>
            </a:r>
          </a:p>
        </p:txBody>
      </p:sp>
      <p:pic>
        <p:nvPicPr>
          <p:cNvPr id="97" name="Image" descr="Image"/>
          <p:cNvPicPr>
            <a:picLocks noChangeAspect="1"/>
          </p:cNvPicPr>
          <p:nvPr/>
        </p:nvPicPr>
        <p:blipFill>
          <a:blip r:embed="rId2">
            <a:extLst/>
          </a:blip>
          <a:stretch>
            <a:fillRect/>
          </a:stretch>
        </p:blipFill>
        <p:spPr>
          <a:xfrm>
            <a:off x="5107793" y="1143000"/>
            <a:ext cx="3579007" cy="4341901"/>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The Death of Nathan Meyer Rothschild"/>
          <p:cNvSpPr txBox="1"/>
          <p:nvPr>
            <p:ph type="title" idx="4294967295"/>
          </p:nvPr>
        </p:nvSpPr>
        <p:spPr>
          <a:xfrm>
            <a:off x="457200" y="0"/>
            <a:ext cx="8229600" cy="1143001"/>
          </a:xfrm>
          <a:prstGeom prst="rect">
            <a:avLst/>
          </a:prstGeom>
        </p:spPr>
        <p:txBody>
          <a:bodyPr>
            <a:normAutofit fontScale="100000" lnSpcReduction="0"/>
          </a:bodyPr>
          <a:lstStyle>
            <a:lvl1pPr defTabSz="411479">
              <a:defRPr sz="3959">
                <a:solidFill>
                  <a:srgbClr val="000000"/>
                </a:solidFill>
              </a:defRPr>
            </a:lvl1pPr>
          </a:lstStyle>
          <a:p>
            <a:pPr/>
            <a:r>
              <a:t>The Death of Nathan Meyer Rothschild</a:t>
            </a:r>
          </a:p>
        </p:txBody>
      </p:sp>
      <p:sp>
        <p:nvSpPr>
          <p:cNvPr id="100" name="Our power to purchase some commodities would be vastly increased: we would have at least three live-in servants, a fifteen-room house (plus a summer place), if we lived in San Francisco we would live on Nob Hill, if we lived in Boston we would live on Beacon Hill, if we lived in New York we would live on Park or Fifth Avenue.…"/>
          <p:cNvSpPr txBox="1"/>
          <p:nvPr>
            <p:ph type="body" sz="half" idx="4294967295"/>
          </p:nvPr>
        </p:nvSpPr>
        <p:spPr>
          <a:xfrm>
            <a:off x="457200" y="1143000"/>
            <a:ext cx="4650594" cy="5354638"/>
          </a:xfrm>
          <a:prstGeom prst="rect">
            <a:avLst/>
          </a:prstGeom>
        </p:spPr>
        <p:txBody>
          <a:bodyPr>
            <a:normAutofit fontScale="100000" lnSpcReduction="0"/>
          </a:bodyPr>
          <a:lstStyle/>
          <a:p>
            <a:pPr marL="212597" indent="-212597" defTabSz="283463">
              <a:spcBef>
                <a:spcPts val="400"/>
              </a:spcBef>
              <a:defRPr sz="1674"/>
            </a:pPr>
            <a:r>
              <a:t>Our power to purchase some commodities would be vastly increased: we would have at least three live-in servants, a fifteen-room house (plus a summer place), if we lived in San Francisco we would live on Nob Hill, if we lived in Boston we would live on Beacon Hill, if we lived in New York we would live on Park or Fifth Avenue.</a:t>
            </a:r>
          </a:p>
          <a:p>
            <a:pPr marL="212597" indent="-212597" defTabSz="283463">
              <a:spcBef>
                <a:spcPts val="400"/>
              </a:spcBef>
              <a:defRPr sz="1674"/>
            </a:pPr>
            <a:r>
              <a:t>The answer is surely that we would not be happy and we would feel poor (although if you compared yourself to other people in 1890, you would feel very rich). I would want, first, health insurance: the ability to go to the doctor and be treated with late-twentieth-century medicines. Franklin Delano Roosevelt was crippled by polio. Nathan Meyer Rothschild—the richest man in the world in the first half of the nineteenth century—died of an infected abscess in his mid-fifties and never saw his grandchildren grow up.  Without antibiotic and adrenaline shots I would now be dead of childhood pneumonia.</a:t>
            </a:r>
          </a:p>
        </p:txBody>
      </p:sp>
      <p:pic>
        <p:nvPicPr>
          <p:cNvPr id="101" name="Image" descr="Image"/>
          <p:cNvPicPr>
            <a:picLocks noChangeAspect="1"/>
          </p:cNvPicPr>
          <p:nvPr/>
        </p:nvPicPr>
        <p:blipFill>
          <a:blip r:embed="rId2">
            <a:extLst/>
          </a:blip>
          <a:stretch>
            <a:fillRect/>
          </a:stretch>
        </p:blipFill>
        <p:spPr>
          <a:xfrm>
            <a:off x="5107793" y="1143000"/>
            <a:ext cx="3579007" cy="2456347"/>
          </a:xfrm>
          <a:prstGeom prst="rect">
            <a:avLst/>
          </a:prstGeom>
          <a:ln w="12700">
            <a:miter lim="400000"/>
          </a:ln>
        </p:spPr>
      </p:pic>
      <p:pic>
        <p:nvPicPr>
          <p:cNvPr id="102" name="Image" descr="Image"/>
          <p:cNvPicPr>
            <a:picLocks noChangeAspect="1"/>
          </p:cNvPicPr>
          <p:nvPr/>
        </p:nvPicPr>
        <p:blipFill>
          <a:blip r:embed="rId3">
            <a:extLst/>
          </a:blip>
          <a:stretch>
            <a:fillRect/>
          </a:stretch>
        </p:blipFill>
        <p:spPr>
          <a:xfrm>
            <a:off x="5107793" y="3599346"/>
            <a:ext cx="3579007" cy="2526020"/>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Questions About Nordhaus"/>
          <p:cNvSpPr txBox="1"/>
          <p:nvPr>
            <p:ph type="title" idx="4294967295"/>
          </p:nvPr>
        </p:nvSpPr>
        <p:spPr>
          <a:xfrm>
            <a:off x="457200" y="0"/>
            <a:ext cx="8229600" cy="1143001"/>
          </a:xfrm>
          <a:prstGeom prst="rect">
            <a:avLst/>
          </a:prstGeom>
        </p:spPr>
        <p:txBody>
          <a:bodyPr>
            <a:normAutofit fontScale="100000" lnSpcReduction="0"/>
          </a:bodyPr>
          <a:lstStyle>
            <a:lvl1pPr>
              <a:defRPr sz="4400">
                <a:solidFill>
                  <a:srgbClr val="000000"/>
                </a:solidFill>
              </a:defRPr>
            </a:lvl1pPr>
          </a:lstStyle>
          <a:p>
            <a:pPr/>
            <a:r>
              <a:t>Questions About Nordhaus</a:t>
            </a:r>
          </a:p>
        </p:txBody>
      </p:sp>
      <p:sp>
        <p:nvSpPr>
          <p:cNvPr id="105" name="Body"/>
          <p:cNvSpPr txBox="1"/>
          <p:nvPr>
            <p:ph type="body" sz="half" idx="4294967295"/>
          </p:nvPr>
        </p:nvSpPr>
        <p:spPr>
          <a:xfrm>
            <a:off x="457200" y="1143000"/>
            <a:ext cx="4650594" cy="5354638"/>
          </a:xfrm>
          <a:prstGeom prst="rect">
            <a:avLst/>
          </a:prstGeom>
        </p:spPr>
        <p:txBody>
          <a:bodyPr>
            <a:normAutofit fontScale="100000" lnSpcReduction="0"/>
          </a:bodyPr>
          <a:lstStyle/>
          <a:p>
            <a:pPr marL="360947" indent="-360947">
              <a:buFontTx/>
              <a:buAutoNum type="arabicPeriod" startAt="1"/>
              <a:defRPr sz="2700"/>
            </a:pPr>
          </a:p>
        </p:txBody>
      </p:sp>
      <p:pic>
        <p:nvPicPr>
          <p:cNvPr id="106" name="Image" descr="Image"/>
          <p:cNvPicPr>
            <a:picLocks noChangeAspect="1"/>
          </p:cNvPicPr>
          <p:nvPr/>
        </p:nvPicPr>
        <p:blipFill>
          <a:blip r:embed="rId2">
            <a:extLst/>
          </a:blip>
          <a:stretch>
            <a:fillRect/>
          </a:stretch>
        </p:blipFill>
        <p:spPr>
          <a:xfrm>
            <a:off x="5107793" y="1143000"/>
            <a:ext cx="3579007" cy="2456347"/>
          </a:xfrm>
          <a:prstGeom prst="rect">
            <a:avLst/>
          </a:prstGeom>
          <a:ln w="12700">
            <a:miter lim="400000"/>
          </a:ln>
        </p:spPr>
      </p:pic>
      <p:pic>
        <p:nvPicPr>
          <p:cNvPr id="107" name="Image" descr="Image"/>
          <p:cNvPicPr>
            <a:picLocks noChangeAspect="1"/>
          </p:cNvPicPr>
          <p:nvPr/>
        </p:nvPicPr>
        <p:blipFill>
          <a:blip r:embed="rId3">
            <a:extLst/>
          </a:blip>
          <a:stretch>
            <a:fillRect/>
          </a:stretch>
        </p:blipFill>
        <p:spPr>
          <a:xfrm>
            <a:off x="5107793" y="3599346"/>
            <a:ext cx="3579007" cy="252602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Reading Gordon"/>
          <p:cNvSpPr txBox="1"/>
          <p:nvPr>
            <p:ph type="title" idx="4294967295"/>
          </p:nvPr>
        </p:nvSpPr>
        <p:spPr>
          <a:xfrm>
            <a:off x="277663" y="-1"/>
            <a:ext cx="8572501" cy="1270001"/>
          </a:xfrm>
          <a:prstGeom prst="rect">
            <a:avLst/>
          </a:prstGeom>
        </p:spPr>
        <p:txBody>
          <a:bodyPr>
            <a:normAutofit fontScale="100000" lnSpcReduction="0"/>
          </a:bodyPr>
          <a:lstStyle>
            <a:lvl1pPr defTabSz="443484">
              <a:defRPr sz="7663">
                <a:solidFill>
                  <a:srgbClr val="800000"/>
                </a:solidFill>
              </a:defRPr>
            </a:lvl1pPr>
          </a:lstStyle>
          <a:p>
            <a:pPr/>
            <a:r>
              <a:t>Reading Gordon</a:t>
            </a:r>
          </a:p>
        </p:txBody>
      </p:sp>
      <p:sp>
        <p:nvSpPr>
          <p:cNvPr id="110" name="Robert Gordon (2000): Interpreting the “One Big Wave” in Long-Term Productivity Growth &lt;https://www.nber.org/papers/w7752.pdf&gt;:"/>
          <p:cNvSpPr txBox="1"/>
          <p:nvPr>
            <p:ph type="body" sz="quarter" idx="4294967295"/>
          </p:nvPr>
        </p:nvSpPr>
        <p:spPr>
          <a:xfrm>
            <a:off x="277663" y="1270000"/>
            <a:ext cx="8572501" cy="1270000"/>
          </a:xfrm>
          <a:prstGeom prst="rect">
            <a:avLst/>
          </a:prstGeom>
        </p:spPr>
        <p:txBody>
          <a:bodyPr>
            <a:normAutofit fontScale="100000" lnSpcReduction="0"/>
          </a:bodyPr>
          <a:lstStyle/>
          <a:p>
            <a:pPr marL="0" indent="0" defTabSz="406908">
              <a:spcBef>
                <a:spcPts val="600"/>
              </a:spcBef>
              <a:buSzTx/>
              <a:buFontTx/>
              <a:buNone/>
              <a:defRPr b="1" sz="2314"/>
            </a:pPr>
            <a:r>
              <a:t>Robert Gordon (2000): Interpreting the “One Big Wave” in Long-Term Productivity Growth &lt;</a:t>
            </a:r>
            <a:r>
              <a:rPr u="sng">
                <a:solidFill>
                  <a:srgbClr val="0000FF"/>
                </a:solidFill>
                <a:uFill>
                  <a:solidFill>
                    <a:srgbClr val="0000FF"/>
                  </a:solidFill>
                </a:uFill>
                <a:hlinkClick r:id="rId2" invalidUrl="" action="" tgtFrame="" tooltip="" history="1" highlightClick="0" endSnd="0"/>
              </a:rPr>
              <a:t>https://www.nber.org/papers/w7752.pdf</a:t>
            </a:r>
            <a:r>
              <a:t>&gt;:</a:t>
            </a:r>
          </a:p>
        </p:txBody>
      </p:sp>
      <p:pic>
        <p:nvPicPr>
          <p:cNvPr id="111" name="www_nber_org_papers_w19895_pdf.png" descr="www_nber_org_papers_w19895_pdf.png"/>
          <p:cNvPicPr>
            <a:picLocks noChangeAspect="0"/>
          </p:cNvPicPr>
          <p:nvPr/>
        </p:nvPicPr>
        <p:blipFill>
          <a:blip r:embed="rId3">
            <a:extLst/>
          </a:blip>
          <a:stretch>
            <a:fillRect/>
          </a:stretch>
        </p:blipFill>
        <p:spPr>
          <a:xfrm>
            <a:off x="3606799" y="2114992"/>
            <a:ext cx="5080001" cy="4382646"/>
          </a:xfrm>
          <a:prstGeom prst="rect">
            <a:avLst/>
          </a:prstGeom>
          <a:ln w="12700">
            <a:miter lim="400000"/>
          </a:ln>
        </p:spPr>
      </p:pic>
      <p:sp>
        <p:nvSpPr>
          <p:cNvPr id="112" name="Technological exhaustion occurred 40 years ago.…"/>
          <p:cNvSpPr txBox="1"/>
          <p:nvPr/>
        </p:nvSpPr>
        <p:spPr>
          <a:xfrm>
            <a:off x="457200" y="2114992"/>
            <a:ext cx="3149600" cy="438264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44017" indent="-144017" defTabSz="192023">
              <a:spcBef>
                <a:spcPts val="500"/>
              </a:spcBef>
              <a:buSzPct val="100000"/>
              <a:buFont typeface="Arial"/>
              <a:buChar char="•"/>
              <a:defRPr sz="1260"/>
            </a:pPr>
            <a:r>
              <a:t>Technological exhaustion occurred 40 years ago.</a:t>
            </a:r>
          </a:p>
          <a:p>
            <a:pPr marL="144017" indent="-144017" defTabSz="192023">
              <a:spcBef>
                <a:spcPts val="500"/>
              </a:spcBef>
              <a:buSzPct val="100000"/>
              <a:buFont typeface="Arial"/>
              <a:buChar char="•"/>
              <a:defRPr sz="1260"/>
            </a:pPr>
            <a:r>
              <a:t>“There is no need to forecast that innovation in the future will ‘falter’…. The slowdown in the rate of productivity growth… occurred more than four decades ago….</a:t>
            </a:r>
          </a:p>
          <a:p>
            <a:pPr marL="144017" indent="-144017" defTabSz="192023">
              <a:spcBef>
                <a:spcPts val="500"/>
              </a:spcBef>
              <a:buSzPct val="100000"/>
              <a:buFont typeface="Arial"/>
              <a:buChar char="•"/>
              <a:defRPr sz="1260"/>
            </a:pPr>
            <a:r>
              <a:t>“[My] forecast assumes that innovations in the next 40 years will be developed at the same pace as the last four decades, but reasons for skepticism are provided for that prediction….</a:t>
            </a:r>
          </a:p>
          <a:p>
            <a:pPr marL="144017" indent="-144017" defTabSz="192023">
              <a:spcBef>
                <a:spcPts val="500"/>
              </a:spcBef>
              <a:buSzPct val="100000"/>
              <a:buFont typeface="Arial"/>
              <a:buChar char="•"/>
              <a:defRPr sz="1260"/>
            </a:pPr>
            <a:r>
              <a:t>“The… 1870 and 1900, with continuing benefits to 1972… “Second Industrial Revolution” (IR #2)…. growth rate of American productivity… [of] 2.36 percent per year, compared to 1.59 percent per year since 1972. That permanent decline of 0.8[%-points]… measure[s] the extent to which the single-dimension digital “Third Industrial Revolution” (IR #3) has fallen short of the multi-dimensional IR #2…</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Global and “Western” Numbers"/>
          <p:cNvSpPr txBox="1"/>
          <p:nvPr>
            <p:ph type="title" idx="4294967295"/>
          </p:nvPr>
        </p:nvSpPr>
        <p:spPr>
          <a:xfrm>
            <a:off x="277663" y="-1"/>
            <a:ext cx="8572501" cy="1270001"/>
          </a:xfrm>
          <a:prstGeom prst="rect">
            <a:avLst/>
          </a:prstGeom>
        </p:spPr>
        <p:txBody>
          <a:bodyPr>
            <a:normAutofit fontScale="100000" lnSpcReduction="0"/>
          </a:bodyPr>
          <a:lstStyle>
            <a:lvl1pPr defTabSz="338327">
              <a:defRPr sz="4440"/>
            </a:lvl1pPr>
          </a:lstStyle>
          <a:p>
            <a:pPr/>
            <a:r>
              <a:t>Global and “Western” Numbers</a:t>
            </a:r>
          </a:p>
        </p:txBody>
      </p:sp>
      <p:sp>
        <p:nvSpPr>
          <p:cNvPr id="11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16" name="Image" descr="Image"/>
          <p:cNvPicPr>
            <a:picLocks noChangeAspect="1"/>
          </p:cNvPicPr>
          <p:nvPr/>
        </p:nvPicPr>
        <p:blipFill>
          <a:blip r:embed="rId2">
            <a:extLst/>
          </a:blip>
          <a:srcRect l="0" t="0" r="0" b="14140"/>
          <a:stretch>
            <a:fillRect/>
          </a:stretch>
        </p:blipFill>
        <p:spPr>
          <a:xfrm>
            <a:off x="558063" y="945011"/>
            <a:ext cx="7918413" cy="4615548"/>
          </a:xfrm>
          <a:prstGeom prst="rect">
            <a:avLst/>
          </a:prstGeom>
          <a:ln w="12700">
            <a:miter lim="400000"/>
          </a:ln>
        </p:spPr>
      </p:pic>
      <p:sp>
        <p:nvSpPr>
          <p:cNvPr id="117" name="The Commercial Revolution acceleration appears everywhere…"/>
          <p:cNvSpPr txBox="1"/>
          <p:nvPr>
            <p:ph type="body" sz="quarter" idx="4294967295"/>
          </p:nvPr>
        </p:nvSpPr>
        <p:spPr>
          <a:xfrm>
            <a:off x="277663" y="5616704"/>
            <a:ext cx="8572501" cy="964573"/>
          </a:xfrm>
          <a:prstGeom prst="rect">
            <a:avLst/>
          </a:prstGeom>
        </p:spPr>
        <p:txBody>
          <a:bodyPr>
            <a:normAutofit fontScale="100000" lnSpcReduction="0"/>
          </a:bodyPr>
          <a:lstStyle/>
          <a:p>
            <a:pPr marL="161223" indent="-161223" defTabSz="306324">
              <a:spcBef>
                <a:spcPts val="800"/>
              </a:spcBef>
              <a:buFontTx/>
              <a:defRPr sz="1608">
                <a:latin typeface="Times New Roman"/>
                <a:ea typeface="Times New Roman"/>
                <a:cs typeface="Times New Roman"/>
                <a:sym typeface="Times New Roman"/>
              </a:defRPr>
            </a:pPr>
            <a:r>
              <a:t>The Commercial Revolution acceleration appears </a:t>
            </a:r>
            <a:r>
              <a:rPr i="1"/>
              <a:t>everywhere</a:t>
            </a:r>
            <a:r>
              <a:t> </a:t>
            </a:r>
          </a:p>
          <a:p>
            <a:pPr lvl="1" marL="416493" indent="-161223" defTabSz="306324">
              <a:spcBef>
                <a:spcPts val="800"/>
              </a:spcBef>
              <a:buFontTx/>
              <a:buChar char="•"/>
              <a:defRPr sz="1608">
                <a:latin typeface="Times New Roman"/>
                <a:ea typeface="Times New Roman"/>
                <a:cs typeface="Times New Roman"/>
                <a:sym typeface="Times New Roman"/>
              </a:defRPr>
            </a:pPr>
            <a:r>
              <a:t>Due to globalization</a:t>
            </a:r>
          </a:p>
          <a:p>
            <a:pPr lvl="1" marL="416493" indent="-161223" defTabSz="306324">
              <a:spcBef>
                <a:spcPts val="800"/>
              </a:spcBef>
              <a:buFontTx/>
              <a:buChar char="•"/>
              <a:defRPr sz="1608">
                <a:latin typeface="Times New Roman"/>
                <a:ea typeface="Times New Roman"/>
                <a:cs typeface="Times New Roman"/>
                <a:sym typeface="Times New Roman"/>
              </a:defRPr>
            </a:pPr>
            <a:r>
              <a:t>And especially to the “Columbian Exchange”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Western” Number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“Western” Numbers</a:t>
            </a:r>
          </a:p>
        </p:txBody>
      </p:sp>
      <p:sp>
        <p:nvSpPr>
          <p:cNvPr id="12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21" name="Is ‘the west’ special between 800 and 1500?…"/>
          <p:cNvSpPr txBox="1"/>
          <p:nvPr>
            <p:ph type="body" sz="quarter" idx="4294967295"/>
          </p:nvPr>
        </p:nvSpPr>
        <p:spPr>
          <a:xfrm>
            <a:off x="277663" y="5555295"/>
            <a:ext cx="8572501" cy="984886"/>
          </a:xfrm>
          <a:prstGeom prst="rect">
            <a:avLst/>
          </a:prstGeom>
        </p:spPr>
        <p:txBody>
          <a:bodyPr>
            <a:normAutofit fontScale="100000" lnSpcReduction="0"/>
          </a:bodyPr>
          <a:lstStyle>
            <a:lvl1pPr marL="240631" indent="-240631">
              <a:spcBef>
                <a:spcPts val="1200"/>
              </a:spcBef>
              <a:buFontTx/>
              <a:defRPr sz="2400">
                <a:latin typeface="Times New Roman"/>
                <a:ea typeface="Times New Roman"/>
                <a:cs typeface="Times New Roman"/>
                <a:sym typeface="Times New Roman"/>
              </a:defRPr>
            </a:lvl1pPr>
            <a:lvl2pPr marL="621631" indent="-240631">
              <a:spcBef>
                <a:spcPts val="1200"/>
              </a:spcBef>
              <a:buFontTx/>
              <a:buChar char="•"/>
              <a:defRPr sz="2400">
                <a:latin typeface="Times New Roman"/>
                <a:ea typeface="Times New Roman"/>
                <a:cs typeface="Times New Roman"/>
                <a:sym typeface="Times New Roman"/>
              </a:defRPr>
            </a:lvl2pPr>
          </a:lstStyle>
          <a:p>
            <a:pPr/>
            <a:r>
              <a:t>Is ‘the west’ special between 800 and 1500?</a:t>
            </a:r>
          </a:p>
          <a:p>
            <a:pPr lvl="1"/>
            <a:r>
              <a:t>Or is it just recovery from a Dark Age depression?</a:t>
            </a:r>
          </a:p>
        </p:txBody>
      </p:sp>
      <p:pic>
        <p:nvPicPr>
          <p:cNvPr id="122" name="Image" descr="Image"/>
          <p:cNvPicPr>
            <a:picLocks noChangeAspect="1"/>
          </p:cNvPicPr>
          <p:nvPr/>
        </p:nvPicPr>
        <p:blipFill>
          <a:blip r:embed="rId2">
            <a:extLst/>
          </a:blip>
          <a:stretch>
            <a:fillRect/>
          </a:stretch>
        </p:blipFill>
        <p:spPr>
          <a:xfrm>
            <a:off x="277663" y="989327"/>
            <a:ext cx="8572501" cy="4279688"/>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Bob Gordon: The Eighty Years After 1880"/>
          <p:cNvSpPr txBox="1"/>
          <p:nvPr>
            <p:ph type="title" idx="4294967295"/>
          </p:nvPr>
        </p:nvSpPr>
        <p:spPr>
          <a:xfrm>
            <a:off x="457200" y="-1"/>
            <a:ext cx="8229600" cy="1143002"/>
          </a:xfrm>
          <a:prstGeom prst="rect">
            <a:avLst/>
          </a:prstGeom>
        </p:spPr>
        <p:txBody>
          <a:bodyPr>
            <a:normAutofit fontScale="100000" lnSpcReduction="0"/>
          </a:bodyPr>
          <a:lstStyle>
            <a:lvl1pPr defTabSz="393192">
              <a:defRPr sz="3784"/>
            </a:lvl1pPr>
          </a:lstStyle>
          <a:p>
            <a:pPr/>
            <a:r>
              <a:t>Bob Gordon: The Eighty Years After 1880</a:t>
            </a:r>
          </a:p>
        </p:txBody>
      </p:sp>
      <p:sp>
        <p:nvSpPr>
          <p:cNvPr id="125" name="In October, 1879, Thomas Edison created the first working electric light bulb……"/>
          <p:cNvSpPr txBox="1"/>
          <p:nvPr>
            <p:ph type="body" idx="4294967295"/>
          </p:nvPr>
        </p:nvSpPr>
        <p:spPr>
          <a:xfrm>
            <a:off x="457200" y="1143000"/>
            <a:ext cx="8229601" cy="5400804"/>
          </a:xfrm>
          <a:prstGeom prst="rect">
            <a:avLst/>
          </a:prstGeom>
        </p:spPr>
        <p:txBody>
          <a:bodyPr>
            <a:normAutofit fontScale="100000" lnSpcReduction="0"/>
          </a:bodyPr>
          <a:lstStyle/>
          <a:p>
            <a:pPr marL="205740" indent="-205740" defTabSz="274320">
              <a:spcBef>
                <a:spcPts val="400"/>
              </a:spcBef>
              <a:defRPr sz="1920"/>
            </a:pPr>
            <a:r>
              <a:t>In October, 1879, Thomas Edison created the first working electric light bulb…</a:t>
            </a:r>
          </a:p>
          <a:p>
            <a:pPr marL="205740" indent="-205740" defTabSz="274320">
              <a:spcBef>
                <a:spcPts val="400"/>
              </a:spcBef>
              <a:defRPr sz="1920"/>
            </a:pPr>
            <a:r>
              <a:t>Between 1890 and 1930 the American household became fully “networked,” replacing its previous isolation by five types of connections – electricity, gas, telephone, running water, and sewer pipes….</a:t>
            </a:r>
          </a:p>
          <a:p>
            <a:pPr marL="205740" indent="-205740" defTabSz="274320">
              <a:spcBef>
                <a:spcPts val="400"/>
              </a:spcBef>
              <a:defRPr sz="1920"/>
            </a:pPr>
            <a:r>
              <a:t>Two months after Edison’s electric light, Karl Benz achieved the first reliable and workable internal combustion engine…</a:t>
            </a:r>
          </a:p>
          <a:p>
            <a:pPr marL="205740" indent="-205740" defTabSz="274320">
              <a:spcBef>
                <a:spcPts val="400"/>
              </a:spcBef>
              <a:defRPr sz="1920"/>
            </a:pPr>
            <a:r>
              <a:t>An Englishman named David Edward Hughes succeeded in sending a wireless signal several hundred meters in London almost two decades before Marconi won his earliest wireless patents</a:t>
            </a:r>
          </a:p>
          <a:p>
            <a:pPr marL="205740" indent="-205740" defTabSz="274320">
              <a:spcBef>
                <a:spcPts val="400"/>
              </a:spcBef>
              <a:defRPr sz="1920"/>
            </a:pPr>
            <a:r>
              <a:t>At least three aspects of the Second Industrial Revolution have received less attention than they deserve… the multi-dimensional nature… everything happened all at once…. economic progress through 1972 mainly consisted of consolidating the incomplete aspects of IR #2 across many subsidiary and complementary inventions….</a:t>
            </a:r>
          </a:p>
          <a:p>
            <a:pPr marL="205740" indent="-205740" defTabSz="274320">
              <a:spcBef>
                <a:spcPts val="400"/>
              </a:spcBef>
              <a:defRPr sz="1920"/>
            </a:pPr>
            <a:r>
              <a:t>Two criteria help to capture the uniqueness of IR#2. First, something cannot be more than 100 percent…. The second … some indicators cannot go below zero…</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Bob Gordon: Power and Matter Manipulation and Flush Toilets"/>
          <p:cNvSpPr txBox="1"/>
          <p:nvPr>
            <p:ph type="title" idx="4294967295"/>
          </p:nvPr>
        </p:nvSpPr>
        <p:spPr>
          <a:xfrm>
            <a:off x="457200" y="0"/>
            <a:ext cx="8229600" cy="1143001"/>
          </a:xfrm>
          <a:prstGeom prst="rect">
            <a:avLst/>
          </a:prstGeom>
        </p:spPr>
        <p:txBody>
          <a:bodyPr>
            <a:normAutofit fontScale="100000" lnSpcReduction="0"/>
          </a:bodyPr>
          <a:lstStyle>
            <a:lvl1pPr defTabSz="233172">
              <a:defRPr sz="3366"/>
            </a:lvl1pPr>
          </a:lstStyle>
          <a:p>
            <a:pPr/>
            <a:r>
              <a:t>Bob Gordon: Power and Matter Manipulation and Flush Toilets</a:t>
            </a:r>
          </a:p>
        </p:txBody>
      </p:sp>
      <p:sp>
        <p:nvSpPr>
          <p:cNvPr id="128" name="Modern Economic Growth ain’t going to continue…"/>
          <p:cNvSpPr txBox="1"/>
          <p:nvPr>
            <p:ph type="body" sz="half" idx="4294967295"/>
          </p:nvPr>
        </p:nvSpPr>
        <p:spPr>
          <a:xfrm>
            <a:off x="457200" y="1143000"/>
            <a:ext cx="3149600" cy="5397809"/>
          </a:xfrm>
          <a:prstGeom prst="rect">
            <a:avLst/>
          </a:prstGeom>
        </p:spPr>
        <p:txBody>
          <a:bodyPr>
            <a:normAutofit fontScale="100000" lnSpcReduction="0"/>
          </a:bodyPr>
          <a:lstStyle/>
          <a:p>
            <a:pPr marL="178307" indent="-178307" defTabSz="237743">
              <a:spcBef>
                <a:spcPts val="300"/>
              </a:spcBef>
              <a:defRPr sz="1664"/>
            </a:pPr>
            <a:r>
              <a:t>Modern Economic Growth ain’t going to continue</a:t>
            </a:r>
          </a:p>
          <a:p>
            <a:pPr marL="178307" indent="-178307" defTabSz="237743">
              <a:spcBef>
                <a:spcPts val="300"/>
              </a:spcBef>
              <a:defRPr sz="1664"/>
            </a:pPr>
          </a:p>
          <a:p>
            <a:pPr marL="178307" indent="-178307" defTabSz="237743">
              <a:spcBef>
                <a:spcPts val="300"/>
              </a:spcBef>
              <a:defRPr sz="1664"/>
            </a:pPr>
            <a:r>
              <a:t>It’s really all about:</a:t>
            </a:r>
          </a:p>
          <a:p>
            <a:pPr lvl="1" marL="416051" indent="-178307" defTabSz="237743">
              <a:spcBef>
                <a:spcPts val="300"/>
              </a:spcBef>
              <a:buChar char="•"/>
              <a:defRPr sz="1664"/>
            </a:pPr>
            <a:r>
              <a:t>Nonhuman combustion-based energy sources</a:t>
            </a:r>
          </a:p>
          <a:p>
            <a:pPr lvl="1" marL="416051" indent="-178307" defTabSz="237743">
              <a:spcBef>
                <a:spcPts val="300"/>
              </a:spcBef>
              <a:buChar char="•"/>
              <a:defRPr sz="1664"/>
            </a:pPr>
            <a:r>
              <a:t>Use of energy and automatic machinery for matter manipulation</a:t>
            </a:r>
          </a:p>
          <a:p>
            <a:pPr lvl="1" marL="416051" indent="-178307" defTabSz="237743">
              <a:spcBef>
                <a:spcPts val="300"/>
              </a:spcBef>
              <a:buChar char="•"/>
              <a:defRPr sz="1664"/>
            </a:pPr>
            <a:r>
              <a:t>Flush toilets</a:t>
            </a:r>
          </a:p>
          <a:p>
            <a:pPr lvl="1" marL="416051" indent="-178307" defTabSz="237743">
              <a:spcBef>
                <a:spcPts val="300"/>
              </a:spcBef>
              <a:buChar char="•"/>
              <a:defRPr sz="1664"/>
            </a:pPr>
            <a:r>
              <a:t>Everything else that is important is subject to Baumol’s disease</a:t>
            </a:r>
          </a:p>
          <a:p>
            <a:pPr lvl="1" marL="416051" indent="-178307" defTabSz="237743">
              <a:spcBef>
                <a:spcPts val="300"/>
              </a:spcBef>
              <a:buChar char="•"/>
              <a:defRPr sz="1664"/>
            </a:pPr>
          </a:p>
          <a:p>
            <a:pPr marL="178307" indent="-178307" defTabSz="237743">
              <a:spcBef>
                <a:spcPts val="300"/>
              </a:spcBef>
              <a:defRPr sz="1664"/>
            </a:pPr>
            <a:r>
              <a:t>The Trachtenberg/Nordhaus counter…</a:t>
            </a:r>
          </a:p>
          <a:p>
            <a:pPr marL="178307" indent="-178307" defTabSz="237743">
              <a:spcBef>
                <a:spcPts val="300"/>
              </a:spcBef>
              <a:defRPr sz="1664"/>
            </a:pPr>
          </a:p>
          <a:p>
            <a:pPr marL="178307" indent="-178307" defTabSz="237743">
              <a:spcBef>
                <a:spcPts val="300"/>
              </a:spcBef>
              <a:defRPr sz="1664"/>
            </a:pPr>
            <a:r>
              <a:t>The Varian counter…</a:t>
            </a:r>
          </a:p>
        </p:txBody>
      </p:sp>
      <p:pic>
        <p:nvPicPr>
          <p:cNvPr id="129" name="www_nber_org_papers_w19895_pdf.png" descr="www_nber_org_papers_w19895_pdf.png"/>
          <p:cNvPicPr>
            <a:picLocks noChangeAspect="0"/>
          </p:cNvPicPr>
          <p:nvPr/>
        </p:nvPicPr>
        <p:blipFill>
          <a:blip r:embed="rId2">
            <a:extLst/>
          </a:blip>
          <a:stretch>
            <a:fillRect/>
          </a:stretch>
        </p:blipFill>
        <p:spPr>
          <a:xfrm>
            <a:off x="3606799" y="1143000"/>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Modern Economic Growth"/>
          <p:cNvSpPr txBox="1"/>
          <p:nvPr>
            <p:ph type="title" idx="4294967295"/>
          </p:nvPr>
        </p:nvSpPr>
        <p:spPr>
          <a:xfrm>
            <a:off x="277663" y="-1"/>
            <a:ext cx="8572501" cy="1270001"/>
          </a:xfrm>
          <a:prstGeom prst="rect">
            <a:avLst/>
          </a:prstGeom>
        </p:spPr>
        <p:txBody>
          <a:bodyPr>
            <a:normAutofit fontScale="100000" lnSpcReduction="0"/>
          </a:bodyPr>
          <a:lstStyle>
            <a:lvl1pPr defTabSz="306324">
              <a:defRPr sz="5360">
                <a:solidFill>
                  <a:srgbClr val="800000"/>
                </a:solidFill>
              </a:defRPr>
            </a:lvl1pPr>
          </a:lstStyle>
          <a:p>
            <a:pPr/>
            <a:r>
              <a:t>Modern Economic Growth</a:t>
            </a:r>
          </a:p>
        </p:txBody>
      </p:sp>
      <p:sp>
        <p:nvSpPr>
          <p:cNvPr id="58" name="The four key numbers in this course are: 0.04, 0.15, 0.44, 2.06—the annual percentage growth rates h of the useful-ideas stock in the Post-Writing Agrarian, Commercial Revolution, Industrial Revolution, and Modern Economic Growth Eras. (Or perhaps 0.05, 0.2, 0.9, 2.3—the numbers for “the Advanced West”.) But is it really best thought of as 2.06 (or 2.3)? And why is it so much bigger than 0.44 (or 0.9)?:…"/>
          <p:cNvSpPr txBox="1"/>
          <p:nvPr>
            <p:ph type="body" idx="4294967295"/>
          </p:nvPr>
        </p:nvSpPr>
        <p:spPr>
          <a:xfrm>
            <a:off x="277663" y="1270000"/>
            <a:ext cx="8572501" cy="5207000"/>
          </a:xfrm>
          <a:prstGeom prst="rect">
            <a:avLst/>
          </a:prstGeom>
        </p:spPr>
        <p:txBody>
          <a:bodyPr>
            <a:normAutofit fontScale="100000" lnSpcReduction="0"/>
          </a:bodyPr>
          <a:lstStyle/>
          <a:p>
            <a:pPr marL="0" indent="0">
              <a:buSzTx/>
              <a:buFontTx/>
              <a:buNone/>
              <a:defRPr b="1" sz="1700"/>
            </a:pPr>
            <a:r>
              <a:t>The four key numbers in this course are: 0.04, 0.15, 0.44, 2.06—the annual percentage growth rates </a:t>
            </a:r>
            <a:r>
              <a:rPr i="1"/>
              <a:t>h</a:t>
            </a:r>
            <a:r>
              <a:t> of the useful-ideas stock in the Post-Writing Agrarian, Commercial Revolution, Industrial Revolution, and Modern Economic Growth Eras. (Or perhaps 0.05, 0.2, 0.9, 2.3—the numbers for “the Advanced West”.) But is it really best thought of as 2.06 (or 2.3)? And why is it so much bigger than 0.44 (or 0.9)?:</a:t>
            </a: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r>
              <a:t>Readings</a:t>
            </a:r>
            <a:r>
              <a:rPr b="0"/>
              <a:t>:</a:t>
            </a:r>
            <a:endParaRPr b="0"/>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t>William D. Nordhaus (1997): </a:t>
            </a:r>
            <a:r>
              <a:rPr i="1"/>
              <a:t>Do Real-Output and Real-Wage Measures Capture Reality? The History of Lighting Suggests Not</a:t>
            </a:r>
            <a:r>
              <a:t> &lt;</a:t>
            </a:r>
            <a:r>
              <a:rPr u="sng">
                <a:solidFill>
                  <a:srgbClr val="0000FF"/>
                </a:solidFill>
                <a:uFill>
                  <a:solidFill>
                    <a:srgbClr val="0000FF"/>
                  </a:solidFill>
                </a:uFill>
                <a:hlinkClick r:id="rId2" invalidUrl="" action="" tgtFrame="" tooltip="" history="1" highlightClick="0" endSnd="0"/>
              </a:rPr>
              <a:t>http://www.nber.org/chapters/c6064</a:t>
            </a:r>
            <a:r>
              <a:t>&gt;</a:t>
            </a:r>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t>Robert Gordon (2000): </a:t>
            </a:r>
            <a:r>
              <a:rPr i="1"/>
              <a:t>Interpreting the “One Big Wave” in Long-Term Productivity Growth</a:t>
            </a:r>
            <a:r>
              <a:t> &lt;</a:t>
            </a:r>
            <a:r>
              <a:rPr u="sng">
                <a:solidFill>
                  <a:srgbClr val="0000FF"/>
                </a:solidFill>
                <a:uFill>
                  <a:solidFill>
                    <a:srgbClr val="0000FF"/>
                  </a:solidFill>
                </a:uFill>
                <a:hlinkClick r:id="rId3" invalidUrl="" action="" tgtFrame="" tooltip="" history="1" highlightClick="0" endSnd="0"/>
              </a:rPr>
              <a:t>https://www.nber.org/papers/w7752.pdf</a:t>
            </a:r>
            <a:r>
              <a:t>&gt;</a:t>
            </a:r>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t>Peter Thompson (2001): </a:t>
            </a:r>
            <a:r>
              <a:rPr i="1"/>
              <a:t>How Much Did the Liberty Shipbuilders Learn?  New Evidence for an Old Case Study</a:t>
            </a:r>
            <a:r>
              <a:t> &lt;</a:t>
            </a:r>
            <a:r>
              <a:rPr u="sng">
                <a:solidFill>
                  <a:srgbClr val="0000FF"/>
                </a:solidFill>
                <a:uFill>
                  <a:solidFill>
                    <a:srgbClr val="0000FF"/>
                  </a:solidFill>
                </a:uFill>
                <a:hlinkClick r:id="rId4" invalidUrl="" action="" tgtFrame="" tooltip="" history="1" highlightClick="0" endSnd="0"/>
              </a:rPr>
              <a:t>http://www.jstor.org/stable/pdfplus/10.1086/318605.pdf</a:t>
            </a:r>
            <a:r>
              <a:t>&gt;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Bob Gordon: 1996-2004 a Flash in the Pan"/>
          <p:cNvSpPr txBox="1"/>
          <p:nvPr>
            <p:ph type="title" idx="4294967295"/>
          </p:nvPr>
        </p:nvSpPr>
        <p:spPr>
          <a:xfrm>
            <a:off x="457200" y="0"/>
            <a:ext cx="8229600" cy="1143001"/>
          </a:xfrm>
          <a:prstGeom prst="rect">
            <a:avLst/>
          </a:prstGeom>
        </p:spPr>
        <p:txBody>
          <a:bodyPr>
            <a:normAutofit fontScale="100000" lnSpcReduction="0"/>
          </a:bodyPr>
          <a:lstStyle>
            <a:lvl1pPr defTabSz="205739">
              <a:defRPr sz="3645"/>
            </a:lvl1pPr>
          </a:lstStyle>
          <a:p>
            <a:pPr/>
            <a:r>
              <a:t>Bob Gordon: 1996-2004 a Flash in the Pan</a:t>
            </a:r>
          </a:p>
        </p:txBody>
      </p:sp>
      <p:sp>
        <p:nvSpPr>
          <p:cNvPr id="132" name="Modern Economic Growth ain’t going to continue at its 1890-1972 pace…"/>
          <p:cNvSpPr txBox="1"/>
          <p:nvPr>
            <p:ph type="body" sz="half" idx="4294967295"/>
          </p:nvPr>
        </p:nvSpPr>
        <p:spPr>
          <a:xfrm>
            <a:off x="457200" y="1143000"/>
            <a:ext cx="3149600" cy="5080001"/>
          </a:xfrm>
          <a:prstGeom prst="rect">
            <a:avLst/>
          </a:prstGeom>
        </p:spPr>
        <p:txBody>
          <a:bodyPr>
            <a:normAutofit fontScale="100000" lnSpcReduction="0"/>
          </a:bodyPr>
          <a:lstStyle/>
          <a:p>
            <a:pPr marL="243459" indent="-243459" defTabSz="324611">
              <a:spcBef>
                <a:spcPts val="500"/>
              </a:spcBef>
              <a:defRPr sz="2272"/>
            </a:pPr>
            <a:r>
              <a:t>Modern Economic Growth ain’t going to continue at its 1890-1972 pace</a:t>
            </a:r>
          </a:p>
          <a:p>
            <a:pPr marL="243459" indent="-243459" defTabSz="324611">
              <a:spcBef>
                <a:spcPts val="500"/>
              </a:spcBef>
              <a:defRPr sz="2272"/>
            </a:pPr>
          </a:p>
          <a:p>
            <a:pPr marL="243459" indent="-243459" defTabSz="324611">
              <a:spcBef>
                <a:spcPts val="500"/>
              </a:spcBef>
              <a:defRPr sz="2272"/>
            </a:pPr>
            <a:r>
              <a:t>In what ways is 2004-13 unrepresentative of the future?</a:t>
            </a:r>
          </a:p>
          <a:p>
            <a:pPr marL="243459" indent="-243459" defTabSz="324611">
              <a:spcBef>
                <a:spcPts val="500"/>
              </a:spcBef>
              <a:defRPr sz="2272"/>
            </a:pPr>
          </a:p>
          <a:p>
            <a:pPr marL="243459" indent="-243459" defTabSz="324611">
              <a:spcBef>
                <a:spcPts val="500"/>
              </a:spcBef>
              <a:defRPr sz="2272"/>
            </a:pPr>
            <a:r>
              <a:t>How would we figure out whether 1996-2004 or 1972-1996 is more likely going forward?</a:t>
            </a:r>
          </a:p>
        </p:txBody>
      </p:sp>
      <p:pic>
        <p:nvPicPr>
          <p:cNvPr id="133" name="www_nber_org_papers_w19895_pdf.png" descr="www_nber_org_papers_w19895_pdf.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Bob Gordon: “Headwinds”"/>
          <p:cNvSpPr txBox="1"/>
          <p:nvPr>
            <p:ph type="title" idx="4294967295"/>
          </p:nvPr>
        </p:nvSpPr>
        <p:spPr>
          <a:xfrm>
            <a:off x="457200" y="-1"/>
            <a:ext cx="8229600" cy="1143002"/>
          </a:xfrm>
          <a:prstGeom prst="rect">
            <a:avLst/>
          </a:prstGeom>
        </p:spPr>
        <p:txBody>
          <a:bodyPr>
            <a:normAutofit fontScale="100000" lnSpcReduction="0"/>
          </a:bodyPr>
          <a:lstStyle>
            <a:lvl1pPr defTabSz="269747">
              <a:defRPr sz="5781"/>
            </a:lvl1pPr>
          </a:lstStyle>
          <a:p>
            <a:pPr/>
            <a:r>
              <a:t>Bob Gordon: “Headwinds”</a:t>
            </a:r>
          </a:p>
        </p:txBody>
      </p:sp>
      <p:sp>
        <p:nvSpPr>
          <p:cNvPr id="136" name="Modern Economic Growth ain’t going to continue at its 1890-1972 pace…"/>
          <p:cNvSpPr txBox="1"/>
          <p:nvPr>
            <p:ph type="body" sz="half" idx="4294967295"/>
          </p:nvPr>
        </p:nvSpPr>
        <p:spPr>
          <a:xfrm>
            <a:off x="457200" y="1417637"/>
            <a:ext cx="3149600" cy="5080001"/>
          </a:xfrm>
          <a:prstGeom prst="rect">
            <a:avLst/>
          </a:prstGeom>
        </p:spPr>
        <p:txBody>
          <a:bodyPr>
            <a:normAutofit fontScale="100000" lnSpcReduction="0"/>
          </a:bodyPr>
          <a:lstStyle/>
          <a:p>
            <a:pPr marL="222884" indent="-222884" defTabSz="297179">
              <a:spcBef>
                <a:spcPts val="400"/>
              </a:spcBef>
              <a:defRPr sz="2080"/>
            </a:pPr>
            <a:r>
              <a:t>Modern Economic Growth ain’t going to continue at its 1890-1972 pace</a:t>
            </a:r>
          </a:p>
          <a:p>
            <a:pPr marL="222884" indent="-222884" defTabSz="297179">
              <a:spcBef>
                <a:spcPts val="400"/>
              </a:spcBef>
              <a:defRPr sz="2080"/>
            </a:pPr>
          </a:p>
          <a:p>
            <a:pPr marL="222884" indent="-222884" defTabSz="297179">
              <a:spcBef>
                <a:spcPts val="400"/>
              </a:spcBef>
              <a:defRPr sz="2080"/>
            </a:pPr>
            <a:r>
              <a:t>Demography yes…</a:t>
            </a:r>
          </a:p>
          <a:p>
            <a:pPr marL="222884" indent="-222884" defTabSz="297179">
              <a:spcBef>
                <a:spcPts val="400"/>
              </a:spcBef>
              <a:defRPr sz="2080"/>
            </a:pPr>
          </a:p>
          <a:p>
            <a:pPr marL="222884" indent="-222884" defTabSz="297179">
              <a:spcBef>
                <a:spcPts val="400"/>
              </a:spcBef>
              <a:defRPr sz="2080"/>
            </a:pPr>
            <a:r>
              <a:t>But education, inequality, “debt fix”?</a:t>
            </a:r>
          </a:p>
          <a:p>
            <a:pPr marL="222884" indent="-222884" defTabSz="297179">
              <a:spcBef>
                <a:spcPts val="400"/>
              </a:spcBef>
              <a:defRPr sz="2080"/>
            </a:pPr>
          </a:p>
          <a:p>
            <a:pPr marL="222884" indent="-222884" defTabSz="297179">
              <a:spcBef>
                <a:spcPts val="400"/>
              </a:spcBef>
              <a:defRPr sz="2080"/>
            </a:pPr>
            <a:r>
              <a:t>Gordon is greatly widening his critique beyond the uniqueness of IR#2</a:t>
            </a:r>
          </a:p>
        </p:txBody>
      </p:sp>
      <p:pic>
        <p:nvPicPr>
          <p:cNvPr id="137" name="www_nber_org_papers_w19895_pdf.png" descr="www_nber_org_papers_w19895_pdf.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Bob Gordon: The Next Forty Years"/>
          <p:cNvSpPr txBox="1"/>
          <p:nvPr>
            <p:ph type="title" idx="4294967295"/>
          </p:nvPr>
        </p:nvSpPr>
        <p:spPr>
          <a:xfrm>
            <a:off x="457200" y="0"/>
            <a:ext cx="8229600" cy="1143001"/>
          </a:xfrm>
          <a:prstGeom prst="rect">
            <a:avLst/>
          </a:prstGeom>
        </p:spPr>
        <p:txBody>
          <a:bodyPr>
            <a:normAutofit fontScale="100000" lnSpcReduction="0"/>
          </a:bodyPr>
          <a:lstStyle>
            <a:lvl1pPr defTabSz="301752">
              <a:defRPr sz="4554"/>
            </a:lvl1pPr>
          </a:lstStyle>
          <a:p>
            <a:pPr/>
            <a:r>
              <a:t>Bob Gordon: The Next Forty Years</a:t>
            </a:r>
          </a:p>
        </p:txBody>
      </p:sp>
      <p:sp>
        <p:nvSpPr>
          <p:cNvPr id="140" name="As we peer out into the future, the achievements of the past 40 years set a hurdle that is dauntingly high.…"/>
          <p:cNvSpPr txBox="1"/>
          <p:nvPr>
            <p:ph type="body" idx="4294967295"/>
          </p:nvPr>
        </p:nvSpPr>
        <p:spPr>
          <a:xfrm>
            <a:off x="457200" y="1143000"/>
            <a:ext cx="8229600" cy="5477122"/>
          </a:xfrm>
          <a:prstGeom prst="rect">
            <a:avLst/>
          </a:prstGeom>
        </p:spPr>
        <p:txBody>
          <a:bodyPr>
            <a:normAutofit fontScale="100000" lnSpcReduction="0"/>
          </a:bodyPr>
          <a:lstStyle/>
          <a:p>
            <a:pPr marL="229743" indent="-229743" defTabSz="306324">
              <a:spcBef>
                <a:spcPts val="500"/>
              </a:spcBef>
              <a:defRPr sz="2144"/>
            </a:pPr>
            <a:r>
              <a:t>As we peer out into the future, the achievements of the past 40 years set a hurdle that is dauntingly high. </a:t>
            </a:r>
          </a:p>
          <a:p>
            <a:pPr marL="229743" indent="-229743" defTabSz="306324">
              <a:spcBef>
                <a:spcPts val="500"/>
              </a:spcBef>
              <a:defRPr sz="2144"/>
            </a:pPr>
            <a:r>
              <a:t>The achievements that must be matched for importance in the next four decades include:</a:t>
            </a:r>
          </a:p>
          <a:p>
            <a:pPr lvl="1" marL="536067" indent="-229743" defTabSz="306324">
              <a:spcBef>
                <a:spcPts val="500"/>
              </a:spcBef>
              <a:buChar char="•"/>
              <a:defRPr sz="2144"/>
            </a:pPr>
            <a:r>
              <a:t>Memory typewriters, the personal computer, word-processing and spreadsheets</a:t>
            </a:r>
          </a:p>
          <a:p>
            <a:pPr lvl="1" marL="536067" indent="-229743" defTabSz="306324">
              <a:spcBef>
                <a:spcPts val="500"/>
              </a:spcBef>
              <a:buChar char="•"/>
              <a:defRPr sz="2144"/>
            </a:pPr>
            <a:r>
              <a:t>Bar-code scanning, ATM banking, cable and satellite TV</a:t>
            </a:r>
          </a:p>
          <a:p>
            <a:pPr lvl="1" marL="536067" indent="-229743" defTabSz="306324">
              <a:spcBef>
                <a:spcPts val="500"/>
              </a:spcBef>
              <a:buChar char="•"/>
              <a:defRPr sz="2144"/>
            </a:pPr>
            <a:r>
              <a:t>Internet, e-mail, web browsing, e-commerce</a:t>
            </a:r>
          </a:p>
          <a:p>
            <a:pPr lvl="1" marL="536067" indent="-229743" defTabSz="306324">
              <a:spcBef>
                <a:spcPts val="500"/>
              </a:spcBef>
              <a:buChar char="•"/>
              <a:defRPr sz="2144"/>
            </a:pPr>
            <a:r>
              <a:t>Google, Amazon, Wikipedia, Linked-In, Facebook</a:t>
            </a:r>
          </a:p>
          <a:p>
            <a:pPr lvl="1" marL="536067" indent="-229743" defTabSz="306324">
              <a:spcBef>
                <a:spcPts val="500"/>
              </a:spcBef>
              <a:buChar char="•"/>
              <a:defRPr sz="2144"/>
            </a:pPr>
            <a:r>
              <a:t>Mobile phones, smart phones, ipads</a:t>
            </a:r>
          </a:p>
          <a:p>
            <a:pPr lvl="1" marL="536067" indent="-229743" defTabSz="306324">
              <a:spcBef>
                <a:spcPts val="500"/>
              </a:spcBef>
              <a:buChar char="•"/>
              <a:defRPr sz="2144"/>
            </a:pPr>
            <a:r>
              <a:t>CDs, DVDs, i-tunes, Netflix, movie streaming</a:t>
            </a:r>
          </a:p>
          <a:p>
            <a:pPr lvl="1" marL="536067" indent="-229743" defTabSz="306324">
              <a:spcBef>
                <a:spcPts val="500"/>
              </a:spcBef>
              <a:buChar char="•"/>
              <a:defRPr sz="2144"/>
            </a:pPr>
            <a:r>
              <a:t>Airline reservation systems, supply-chain monitoring systems, electronic library catalogs</a:t>
            </a:r>
          </a:p>
          <a:p>
            <a:pPr marL="229743" indent="-229743" defTabSz="306324">
              <a:spcBef>
                <a:spcPts val="500"/>
              </a:spcBef>
              <a:defRPr sz="2144"/>
            </a:pPr>
            <a:r>
              <a:t>What is in store for the next 40 years?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Questions About Gordon"/>
          <p:cNvSpPr txBox="1"/>
          <p:nvPr>
            <p:ph type="title" idx="4294967295"/>
          </p:nvPr>
        </p:nvSpPr>
        <p:spPr>
          <a:xfrm>
            <a:off x="457199" y="0"/>
            <a:ext cx="8229601" cy="1143001"/>
          </a:xfrm>
          <a:prstGeom prst="rect">
            <a:avLst/>
          </a:prstGeom>
        </p:spPr>
        <p:txBody>
          <a:bodyPr>
            <a:normAutofit fontScale="100000" lnSpcReduction="0"/>
          </a:bodyPr>
          <a:lstStyle>
            <a:lvl1pPr defTabSz="342900">
              <a:defRPr sz="6150"/>
            </a:lvl1pPr>
          </a:lstStyle>
          <a:p>
            <a:pPr/>
            <a:r>
              <a:t>Questions About Gordon</a:t>
            </a:r>
          </a:p>
        </p:txBody>
      </p:sp>
      <p:sp>
        <p:nvSpPr>
          <p:cNvPr id="143" name="Body"/>
          <p:cNvSpPr txBox="1"/>
          <p:nvPr>
            <p:ph type="body" sz="half" idx="4294967295"/>
          </p:nvPr>
        </p:nvSpPr>
        <p:spPr>
          <a:xfrm>
            <a:off x="457199" y="1143000"/>
            <a:ext cx="4288447" cy="5354638"/>
          </a:xfrm>
          <a:prstGeom prst="rect">
            <a:avLst/>
          </a:prstGeom>
        </p:spPr>
        <p:txBody>
          <a:bodyPr>
            <a:normAutofit fontScale="100000" lnSpcReduction="0"/>
          </a:bodyPr>
          <a:lstStyle/>
          <a:p>
            <a:pPr marL="427789" indent="-427789">
              <a:buFontTx/>
              <a:buAutoNum type="arabicPeriod" startAt="1"/>
            </a:pPr>
          </a:p>
        </p:txBody>
      </p:sp>
      <p:pic>
        <p:nvPicPr>
          <p:cNvPr id="144" name="www_nber_org_papers_w19895_pdf.png" descr="www_nber_org_papers_w19895_pdf.png"/>
          <p:cNvPicPr>
            <a:picLocks noChangeAspect="0"/>
          </p:cNvPicPr>
          <p:nvPr/>
        </p:nvPicPr>
        <p:blipFill>
          <a:blip r:embed="rId2">
            <a:extLst/>
          </a:blip>
          <a:stretch>
            <a:fillRect/>
          </a:stretch>
        </p:blipFill>
        <p:spPr>
          <a:xfrm>
            <a:off x="4945204" y="1143000"/>
            <a:ext cx="3864344" cy="5354638"/>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Assignment Next Time: Unfreedom"/>
          <p:cNvSpPr txBox="1"/>
          <p:nvPr>
            <p:ph type="title" idx="4294967295"/>
          </p:nvPr>
        </p:nvSpPr>
        <p:spPr>
          <a:xfrm>
            <a:off x="277663" y="-1"/>
            <a:ext cx="8572501" cy="1270001"/>
          </a:xfrm>
          <a:prstGeom prst="rect">
            <a:avLst/>
          </a:prstGeom>
        </p:spPr>
        <p:txBody>
          <a:bodyPr>
            <a:normAutofit fontScale="100000" lnSpcReduction="0"/>
          </a:bodyPr>
          <a:lstStyle>
            <a:lvl1pPr defTabSz="228600">
              <a:defRPr>
                <a:solidFill>
                  <a:srgbClr val="800000"/>
                </a:solidFill>
              </a:defRPr>
            </a:lvl1pPr>
          </a:lstStyle>
          <a:p>
            <a:pPr/>
            <a:r>
              <a:t>Assignment Next Time: Unfreedom</a:t>
            </a:r>
          </a:p>
        </p:txBody>
      </p:sp>
      <p:sp>
        <p:nvSpPr>
          <p:cNvPr id="147" name="What relevance and use does a work like Karl Marx and Friedrich Engels (1848), &quot;Manifesto of the Communist Party&quot; have to twenty-first century economists today?…"/>
          <p:cNvSpPr txBox="1"/>
          <p:nvPr>
            <p:ph type="body" idx="4294967295"/>
          </p:nvPr>
        </p:nvSpPr>
        <p:spPr>
          <a:xfrm>
            <a:off x="277663" y="1270000"/>
            <a:ext cx="8572501" cy="5207000"/>
          </a:xfrm>
          <a:prstGeom prst="rect">
            <a:avLst/>
          </a:prstGeom>
        </p:spPr>
        <p:txBody>
          <a:bodyPr>
            <a:normAutofit fontScale="100000" lnSpcReduction="0"/>
          </a:bodyPr>
          <a:lstStyle/>
          <a:p>
            <a:pPr marL="0" indent="0">
              <a:spcBef>
                <a:spcPts val="0"/>
              </a:spcBef>
              <a:buSzTx/>
              <a:buFontTx/>
              <a:buNone/>
              <a:defRPr b="1" sz="1600">
                <a:solidFill>
                  <a:srgbClr val="2D3B45"/>
                </a:solidFill>
                <a:uFillTx/>
                <a:latin typeface="+mj-lt"/>
                <a:ea typeface="+mj-ea"/>
                <a:cs typeface="+mj-cs"/>
                <a:sym typeface="Helvetica"/>
              </a:defRPr>
            </a:pPr>
            <a:r>
              <a:t>What relevance and use does a work like Karl Marx and Friedrich Engels (1848), "Manifesto of the Communist Party" have to twenty-first century economists today?</a:t>
            </a:r>
          </a:p>
          <a:p>
            <a:pPr marL="0" indent="0">
              <a:spcBef>
                <a:spcPts val="0"/>
              </a:spcBef>
              <a:buSzTx/>
              <a:buFontTx/>
              <a:buNone/>
              <a:defRPr sz="1600">
                <a:solidFill>
                  <a:srgbClr val="2D3B45"/>
                </a:solidFill>
                <a:uFillTx/>
                <a:latin typeface="+mj-lt"/>
                <a:ea typeface="+mj-ea"/>
                <a:cs typeface="+mj-cs"/>
                <a:sym typeface="Helvetica"/>
              </a:defRPr>
            </a:pPr>
          </a:p>
          <a:p>
            <a:pPr marL="0" indent="0">
              <a:spcBef>
                <a:spcPts val="0"/>
              </a:spcBef>
              <a:buSzTx/>
              <a:buFontTx/>
              <a:buNone/>
              <a:defRPr b="1" sz="1600">
                <a:solidFill>
                  <a:srgbClr val="2D3B45"/>
                </a:solidFill>
                <a:uFillTx/>
                <a:latin typeface="Times New Roman"/>
                <a:ea typeface="Times New Roman"/>
                <a:cs typeface="Times New Roman"/>
                <a:sym typeface="Times New Roman"/>
              </a:defRPr>
            </a:pPr>
            <a:r>
              <a:t>Readings</a:t>
            </a:r>
            <a:r>
              <a:rPr b="0"/>
              <a:t>:</a:t>
            </a:r>
            <a:endParaRPr b="0"/>
          </a:p>
          <a:p>
            <a:pPr marL="0" indent="0">
              <a:spcBef>
                <a:spcPts val="0"/>
              </a:spcBef>
              <a:buSzTx/>
              <a:buFontTx/>
              <a:buNone/>
              <a:defRPr b="1" sz="1600">
                <a:solidFill>
                  <a:srgbClr val="2D3B45"/>
                </a:solidFill>
                <a:uFillTx/>
                <a:latin typeface="Times New Roman"/>
                <a:ea typeface="Times New Roman"/>
                <a:cs typeface="Times New Roman"/>
                <a:sym typeface="Times New Roman"/>
              </a:defRPr>
            </a:pPr>
            <a:endParaRPr b="0"/>
          </a:p>
          <a:p>
            <a:pPr marL="160421" indent="-160421">
              <a:spcBef>
                <a:spcPts val="0"/>
              </a:spcBef>
              <a:buFontTx/>
              <a:defRPr sz="1600">
                <a:solidFill>
                  <a:srgbClr val="2D3B45"/>
                </a:solidFill>
                <a:uFillTx/>
                <a:latin typeface="Times New Roman"/>
                <a:ea typeface="Times New Roman"/>
                <a:cs typeface="Times New Roman"/>
                <a:sym typeface="Times New Roman"/>
              </a:defRPr>
            </a:pPr>
            <a:r>
              <a:t>Karl Marx and Friedrich Engels (1848): </a:t>
            </a:r>
            <a:r>
              <a:rPr i="1"/>
              <a:t>Manifesto of the Communist Party</a:t>
            </a:r>
            <a:r>
              <a:t> &lt;</a:t>
            </a:r>
            <a:r>
              <a:rPr u="sng">
                <a:solidFill>
                  <a:srgbClr val="0000FF"/>
                </a:solidFill>
                <a:uFill>
                  <a:solidFill>
                    <a:srgbClr val="0000FF"/>
                  </a:solidFill>
                </a:uFill>
                <a:hlinkClick r:id="rId2" invalidUrl="" action="" tgtFrame="" tooltip="" history="1" highlightClick="0" endSnd="0"/>
              </a:rPr>
              <a:t>http://www.marxists.org/archive/marx/works/1848/communist-manifesto/</a:t>
            </a:r>
            <a:r>
              <a:t>&gt;</a:t>
            </a:r>
          </a:p>
          <a:p>
            <a:pPr marL="160421" indent="-160421">
              <a:spcBef>
                <a:spcPts val="0"/>
              </a:spcBef>
              <a:buFontTx/>
              <a:defRPr sz="1600">
                <a:solidFill>
                  <a:srgbClr val="2D3B45"/>
                </a:solidFill>
                <a:uFillTx/>
                <a:latin typeface="Times New Roman"/>
                <a:ea typeface="Times New Roman"/>
                <a:cs typeface="Times New Roman"/>
                <a:sym typeface="Times New Roman"/>
              </a:defRPr>
            </a:pPr>
            <a:r>
              <a:t>Stanley Engerman and Kenneth Sokoloff (1994): </a:t>
            </a:r>
            <a:r>
              <a:rPr i="1"/>
              <a:t>Factor Endowments, Institutio</a:t>
            </a:r>
            <a:r>
              <a:t>ns and Differential Paths of Development among New World Economies &lt;</a:t>
            </a:r>
            <a:r>
              <a:rPr u="sng">
                <a:solidFill>
                  <a:srgbClr val="0000FF"/>
                </a:solidFill>
                <a:uFill>
                  <a:solidFill>
                    <a:srgbClr val="0000FF"/>
                  </a:solidFill>
                </a:uFill>
                <a:hlinkClick r:id="rId3" invalidUrl="" action="" tgtFrame="" tooltip="" history="1" highlightClick="0" endSnd="0"/>
              </a:rPr>
              <a:t>http://papers.nber.org/papers/h0066</a:t>
            </a:r>
            <a:r>
              <a:t>&gt;</a:t>
            </a:r>
          </a:p>
          <a:p>
            <a:pPr marL="160421" indent="-160421">
              <a:spcBef>
                <a:spcPts val="0"/>
              </a:spcBef>
              <a:buFontTx/>
              <a:defRPr sz="1600">
                <a:solidFill>
                  <a:srgbClr val="2D3B45"/>
                </a:solidFill>
                <a:uFillTx/>
                <a:latin typeface="Times New Roman"/>
                <a:ea typeface="Times New Roman"/>
                <a:cs typeface="Times New Roman"/>
                <a:sym typeface="Times New Roman"/>
              </a:defRPr>
            </a:pPr>
            <a:r>
              <a:t>Nathan Nunn (2008): </a:t>
            </a:r>
            <a:r>
              <a:rPr i="1"/>
              <a:t>The Long-Term Effects of Africa’s Slave Trades </a:t>
            </a:r>
            <a:r>
              <a:t>&lt;http://</a:t>
            </a:r>
            <a:r>
              <a:rPr u="sng">
                <a:solidFill>
                  <a:srgbClr val="0000FF"/>
                </a:solidFill>
                <a:uFill>
                  <a:solidFill>
                    <a:srgbClr val="0000FF"/>
                  </a:solidFill>
                </a:uFill>
                <a:hlinkClick r:id="rId4" invalidUrl="" action="" tgtFrame="" tooltip="" history="1" highlightClick="0" endSnd="0"/>
              </a:rPr>
              <a:t>www.jstor.org/stable/pdfplus/25098896.pdf</a:t>
            </a:r>
            <a:r>
              <a:rPr i="1"/>
              <a:t>&gt;</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150" name="Ask a couple of questions?…"/>
          <p:cNvSpPr txBox="1"/>
          <p:nvPr>
            <p:ph type="body" sz="half" idx="1"/>
          </p:nvPr>
        </p:nvSpPr>
        <p:spPr>
          <a:xfrm>
            <a:off x="390757" y="1508814"/>
            <a:ext cx="4127501" cy="4762501"/>
          </a:xfrm>
          <a:prstGeom prst="rect">
            <a:avLst/>
          </a:prstGeom>
        </p:spPr>
        <p:txBody>
          <a:bodyPr anchor="t"/>
          <a:lstStyle/>
          <a:p>
            <a:pPr>
              <a:spcBef>
                <a:spcPts val="800"/>
              </a:spcBef>
            </a:pPr>
            <a:r>
              <a:t>Ask a couple of questions? </a:t>
            </a:r>
          </a:p>
          <a:p>
            <a:pPr>
              <a:spcBef>
                <a:spcPts val="800"/>
              </a:spcBef>
            </a:pPr>
            <a:r>
              <a:t>Make a couple of comments?</a:t>
            </a:r>
          </a:p>
          <a:p>
            <a:pPr>
              <a:spcBef>
                <a:spcPts val="800"/>
              </a:spcBef>
            </a:pPr>
            <a:r>
              <a:t>Any more readings to recommend?</a:t>
            </a:r>
          </a:p>
        </p:txBody>
      </p:sp>
      <p:pic>
        <p:nvPicPr>
          <p:cNvPr id="151"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Notes…"/>
          <p:cNvSpPr txBox="1"/>
          <p:nvPr>
            <p:ph type="title"/>
          </p:nvPr>
        </p:nvSpPr>
        <p:spPr>
          <a:xfrm>
            <a:off x="390757" y="-1"/>
            <a:ext cx="8255001" cy="1587501"/>
          </a:xfrm>
          <a:prstGeom prst="rect">
            <a:avLst/>
          </a:prstGeom>
        </p:spPr>
        <p:txBody>
          <a:bodyPr/>
          <a:lstStyle>
            <a:lvl1pPr>
              <a:defRPr>
                <a:solidFill>
                  <a:srgbClr val="800000"/>
                </a:solidFill>
              </a:defRPr>
            </a:lvl1pPr>
          </a:lstStyle>
          <a:p>
            <a:pPr/>
            <a:r>
              <a:t>Notes…</a:t>
            </a:r>
          </a:p>
        </p:txBody>
      </p:sp>
      <p:sp>
        <p:nvSpPr>
          <p:cNvPr id="154" name="Body"/>
          <p:cNvSpPr txBox="1"/>
          <p:nvPr>
            <p:ph type="body" sz="half" idx="1"/>
          </p:nvPr>
        </p:nvSpPr>
        <p:spPr>
          <a:xfrm>
            <a:off x="390757" y="1508814"/>
            <a:ext cx="4127501" cy="4087583"/>
          </a:xfrm>
          <a:prstGeom prst="rect">
            <a:avLst/>
          </a:prstGeom>
        </p:spPr>
        <p:txBody>
          <a:bodyPr anchor="t"/>
          <a:lstStyle/>
          <a:p>
            <a:pPr>
              <a:spcBef>
                <a:spcPts val="800"/>
              </a:spcBef>
            </a:pPr>
          </a:p>
        </p:txBody>
      </p:sp>
      <p:pic>
        <p:nvPicPr>
          <p:cNvPr id="155"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Reading Thompson"/>
          <p:cNvSpPr txBox="1"/>
          <p:nvPr>
            <p:ph type="title" idx="4294967295"/>
          </p:nvPr>
        </p:nvSpPr>
        <p:spPr>
          <a:xfrm>
            <a:off x="277663" y="-1"/>
            <a:ext cx="8572501" cy="1270001"/>
          </a:xfrm>
          <a:prstGeom prst="rect">
            <a:avLst/>
          </a:prstGeom>
        </p:spPr>
        <p:txBody>
          <a:bodyPr>
            <a:normAutofit fontScale="100000" lnSpcReduction="0"/>
          </a:bodyPr>
          <a:lstStyle>
            <a:lvl1pPr defTabSz="411479">
              <a:defRPr sz="7110">
                <a:solidFill>
                  <a:srgbClr val="800000"/>
                </a:solidFill>
              </a:defRPr>
            </a:lvl1pPr>
          </a:lstStyle>
          <a:p>
            <a:pPr/>
            <a:r>
              <a:t>Reading Thompson</a:t>
            </a:r>
          </a:p>
        </p:txBody>
      </p:sp>
      <p:sp>
        <p:nvSpPr>
          <p:cNvPr id="158" name="Peter Thompson (2001): How Much Did the Liberty Shipbuilders Learn?  New Evidence for an Old Case Study &lt;http://www.jstor.org/stable/pdfplus/10.1086/318605.pdf&gt;:…"/>
          <p:cNvSpPr txBox="1"/>
          <p:nvPr>
            <p:ph type="body" idx="4294967295"/>
          </p:nvPr>
        </p:nvSpPr>
        <p:spPr>
          <a:xfrm>
            <a:off x="277663" y="1270000"/>
            <a:ext cx="8572501" cy="5198619"/>
          </a:xfrm>
          <a:prstGeom prst="rect">
            <a:avLst/>
          </a:prstGeom>
        </p:spPr>
        <p:txBody>
          <a:bodyPr>
            <a:normAutofit fontScale="100000" lnSpcReduction="0"/>
          </a:bodyPr>
          <a:lstStyle/>
          <a:p>
            <a:pPr marL="0" indent="0" defTabSz="420623">
              <a:spcBef>
                <a:spcPts val="1100"/>
              </a:spcBef>
              <a:buSzTx/>
              <a:buFontTx/>
              <a:buNone/>
              <a:defRPr b="1" sz="2392"/>
            </a:pPr>
            <a:r>
              <a:t>Peter Thompson (2001): How Much Did the Liberty Shipbuilders Learn?  New Evidence for an Old Case Study &lt;</a:t>
            </a:r>
            <a:r>
              <a:rPr u="sng">
                <a:solidFill>
                  <a:srgbClr val="0000FF"/>
                </a:solidFill>
                <a:uFill>
                  <a:solidFill>
                    <a:srgbClr val="0000FF"/>
                  </a:solidFill>
                </a:uFill>
                <a:hlinkClick r:id="rId2" invalidUrl="" action="" tgtFrame="" tooltip="" history="1" highlightClick="0" endSnd="0"/>
              </a:rPr>
              <a:t>http://www.jstor.org/stable/pdfplus/10.1086/318605.pdf</a:t>
            </a:r>
            <a:r>
              <a:t>&gt;:</a:t>
            </a:r>
          </a:p>
          <a:p>
            <a:pPr marL="0" indent="0" defTabSz="420623">
              <a:spcBef>
                <a:spcPts val="1100"/>
              </a:spcBef>
              <a:buSzTx/>
              <a:buFontTx/>
              <a:buNone/>
              <a:defRPr b="1" sz="2392"/>
            </a:pPr>
          </a:p>
          <a:p>
            <a:pPr marL="239829" indent="-239829" defTabSz="420623">
              <a:spcBef>
                <a:spcPts val="1100"/>
              </a:spcBef>
              <a:buFontTx/>
              <a:defRPr sz="2392">
                <a:latin typeface="Times New Roman"/>
                <a:ea typeface="Times New Roman"/>
                <a:cs typeface="Times New Roman"/>
                <a:sym typeface="Times New Roman"/>
              </a:defRPr>
            </a:pPr>
            <a:r>
              <a:t>“The inclusion of the capital investment data diminishes the importance of learning. Without capital data, a ceteris paribus doubling of cumulative output is estimated to increase monthly output by 41 percent; the inclusion of capital reduces this estimate to about 22 percent…”</a:t>
            </a:r>
          </a:p>
          <a:p>
            <a:pPr marL="239829" indent="-239829" defTabSz="420623">
              <a:spcBef>
                <a:spcPts val="1100"/>
              </a:spcBef>
              <a:buFontTx/>
              <a:defRPr sz="2392">
                <a:latin typeface="Times New Roman"/>
                <a:ea typeface="Times New Roman"/>
                <a:cs typeface="Times New Roman"/>
                <a:sym typeface="Times New Roman"/>
              </a:defRPr>
            </a:pPr>
            <a:r>
              <a:t>“Quality…productivity mismeasurement… induces mismeasurement equivalent to only about 5 percent of observed productivity growth…”</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Emergency Shipbuilding Program"/>
          <p:cNvSpPr txBox="1"/>
          <p:nvPr>
            <p:ph type="title" idx="4294967295"/>
          </p:nvPr>
        </p:nvSpPr>
        <p:spPr>
          <a:xfrm>
            <a:off x="457200" y="0"/>
            <a:ext cx="8229600" cy="1143001"/>
          </a:xfrm>
          <a:prstGeom prst="rect">
            <a:avLst/>
          </a:prstGeom>
        </p:spPr>
        <p:txBody>
          <a:bodyPr>
            <a:normAutofit fontScale="100000" lnSpcReduction="0"/>
          </a:bodyPr>
          <a:lstStyle/>
          <a:p>
            <a:pPr lvl="3" defTabSz="265175">
              <a:defRPr sz="4640"/>
            </a:pPr>
            <a:r>
              <a:t>Emergency Shipbuilding Program</a:t>
            </a:r>
          </a:p>
        </p:txBody>
      </p:sp>
      <p:sp>
        <p:nvSpPr>
          <p:cNvPr id="161" name="Liberty ship, an all-welded cargo ship with a displacement of 7,000 tons…"/>
          <p:cNvSpPr txBox="1"/>
          <p:nvPr>
            <p:ph type="body" idx="4294967295"/>
          </p:nvPr>
        </p:nvSpPr>
        <p:spPr>
          <a:xfrm>
            <a:off x="457200" y="1143000"/>
            <a:ext cx="8229600" cy="5329910"/>
          </a:xfrm>
          <a:prstGeom prst="rect">
            <a:avLst/>
          </a:prstGeom>
        </p:spPr>
        <p:txBody>
          <a:bodyPr>
            <a:normAutofit fontScale="100000" lnSpcReduction="0"/>
          </a:bodyPr>
          <a:lstStyle/>
          <a:p>
            <a:pPr marL="284606" indent="-284606" defTabSz="379475">
              <a:spcBef>
                <a:spcPts val="900"/>
              </a:spcBef>
              <a:defRPr sz="2656"/>
            </a:pPr>
            <a:r>
              <a:t>Liberty ship, an all-welded cargo ship with a displacement of 7,000 tons</a:t>
            </a:r>
          </a:p>
          <a:p>
            <a:pPr marL="284606" indent="-284606" defTabSz="379475">
              <a:spcBef>
                <a:spcPts val="900"/>
              </a:spcBef>
              <a:defRPr sz="2656"/>
            </a:pPr>
            <a:r>
              <a:t>16 U.S. shipyards delivered a total of 2,699 ships </a:t>
            </a:r>
          </a:p>
          <a:p>
            <a:pPr lvl="1" marL="664082" indent="-284606" defTabSz="379475">
              <a:spcBef>
                <a:spcPts val="900"/>
              </a:spcBef>
              <a:buChar char="•"/>
              <a:defRPr sz="2656"/>
            </a:pPr>
            <a:r>
              <a:t>A substantial portion of ship construction undertaken “off the ways” </a:t>
            </a:r>
          </a:p>
          <a:p>
            <a:pPr lvl="1" marL="664082" indent="-284606" defTabSz="379475">
              <a:spcBef>
                <a:spcPts val="900"/>
              </a:spcBef>
              <a:buChar char="•"/>
              <a:defRPr sz="2656"/>
            </a:pPr>
            <a:r>
              <a:t>600,000 feet of welded joints</a:t>
            </a:r>
          </a:p>
          <a:p>
            <a:pPr lvl="2" marL="1043558" indent="-284606" defTabSz="379475">
              <a:spcBef>
                <a:spcPts val="900"/>
              </a:spcBef>
              <a:defRPr sz="2656"/>
            </a:pPr>
            <a:r>
              <a:t>Welding labor accounted for about one-third of direct labor </a:t>
            </a:r>
          </a:p>
          <a:p>
            <a:pPr lvl="2" marL="1043558" indent="-284606" defTabSz="379475">
              <a:spcBef>
                <a:spcPts val="900"/>
              </a:spcBef>
              <a:defRPr sz="2656"/>
            </a:pPr>
            <a:r>
              <a:t>Lots of new welders…</a:t>
            </a:r>
          </a:p>
          <a:p>
            <a:pPr marL="284606" indent="-284606" defTabSz="379475">
              <a:spcBef>
                <a:spcPts val="900"/>
              </a:spcBef>
              <a:defRPr sz="2656"/>
            </a:pPr>
            <a:r>
              <a:t>A cadre, and—some—managers with experience. Otherwise…</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Data: Labor"/>
          <p:cNvSpPr txBox="1"/>
          <p:nvPr>
            <p:ph type="title" idx="4294967295"/>
          </p:nvPr>
        </p:nvSpPr>
        <p:spPr>
          <a:xfrm>
            <a:off x="457200" y="0"/>
            <a:ext cx="8229600" cy="1143001"/>
          </a:xfrm>
          <a:prstGeom prst="rect">
            <a:avLst/>
          </a:prstGeom>
        </p:spPr>
        <p:txBody>
          <a:bodyPr>
            <a:normAutofit fontScale="100000" lnSpcReduction="0"/>
          </a:bodyPr>
          <a:lstStyle>
            <a:lvl1pPr defTabSz="388620">
              <a:defRPr sz="6800"/>
            </a:lvl1pPr>
          </a:lstStyle>
          <a:p>
            <a:pPr/>
            <a:r>
              <a:t>Data: Labor</a:t>
            </a:r>
          </a:p>
        </p:txBody>
      </p:sp>
      <p:sp>
        <p:nvSpPr>
          <p:cNvPr id="164" name="1,000,000 hours per ship in the middle of 1941……"/>
          <p:cNvSpPr txBox="1"/>
          <p:nvPr>
            <p:ph type="body" sz="quarter" idx="4294967295"/>
          </p:nvPr>
        </p:nvSpPr>
        <p:spPr>
          <a:xfrm>
            <a:off x="457200" y="1143000"/>
            <a:ext cx="2619177" cy="4656810"/>
          </a:xfrm>
          <a:prstGeom prst="rect">
            <a:avLst/>
          </a:prstGeom>
        </p:spPr>
        <p:txBody>
          <a:bodyPr>
            <a:normAutofit fontScale="100000" lnSpcReduction="0"/>
          </a:bodyPr>
          <a:lstStyle/>
          <a:p>
            <a:pPr marL="226314" indent="-226314" defTabSz="301752">
              <a:defRPr sz="2112"/>
            </a:pPr>
            <a:r>
              <a:t>1,000,000 hours per ship in the middle of 1941…</a:t>
            </a:r>
          </a:p>
          <a:p>
            <a:pPr marL="226314" indent="-226314" defTabSz="301752">
              <a:defRPr sz="2112"/>
            </a:pPr>
            <a:r>
              <a:t>Falling to 300,000-700,000 hours pe r ship by the middle of 1943</a:t>
            </a:r>
          </a:p>
          <a:p>
            <a:pPr marL="226314" indent="-226314" defTabSz="301752">
              <a:defRPr sz="2112"/>
            </a:pPr>
            <a:r>
              <a:t>And there it plateaus</a:t>
            </a:r>
          </a:p>
          <a:p>
            <a:pPr marL="226314" indent="-226314" defTabSz="301752">
              <a:defRPr sz="2112"/>
            </a:pPr>
            <a:r>
              <a:t>What kind of production function would one want to fit here?</a:t>
            </a:r>
          </a:p>
        </p:txBody>
      </p:sp>
      <p:pic>
        <p:nvPicPr>
          <p:cNvPr id="165" name="Liberty_Ships.png" descr="Liberty_Ships.png"/>
          <p:cNvPicPr>
            <a:picLocks noChangeAspect="0"/>
          </p:cNvPicPr>
          <p:nvPr/>
        </p:nvPicPr>
        <p:blipFill>
          <a:blip r:embed="rId2">
            <a:extLst/>
          </a:blip>
          <a:stretch>
            <a:fillRect/>
          </a:stretch>
        </p:blipFill>
        <p:spPr>
          <a:xfrm>
            <a:off x="3076376" y="1143000"/>
            <a:ext cx="5610424" cy="4252950"/>
          </a:xfrm>
          <a:prstGeom prst="rect">
            <a:avLst/>
          </a:prstGeom>
          <a:ln w="12700">
            <a:miter lim="400000"/>
          </a:ln>
        </p:spPr>
      </p:pic>
      <p:pic>
        <p:nvPicPr>
          <p:cNvPr id="166" name="Production_Function.png" descr="Production_Function.png"/>
          <p:cNvPicPr>
            <a:picLocks noChangeAspect="1"/>
          </p:cNvPicPr>
          <p:nvPr/>
        </p:nvPicPr>
        <p:blipFill>
          <a:blip r:embed="rId3">
            <a:extLst/>
          </a:blip>
          <a:stretch>
            <a:fillRect/>
          </a:stretch>
        </p:blipFill>
        <p:spPr>
          <a:xfrm>
            <a:off x="457200" y="5395949"/>
            <a:ext cx="8229600" cy="107696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Let’s Look at the Dual…"/>
          <p:cNvSpPr txBox="1"/>
          <p:nvPr>
            <p:ph type="title" idx="4294967295"/>
          </p:nvPr>
        </p:nvSpPr>
        <p:spPr>
          <a:xfrm>
            <a:off x="277663" y="-1"/>
            <a:ext cx="8572501" cy="1270001"/>
          </a:xfrm>
          <a:prstGeom prst="rect">
            <a:avLst/>
          </a:prstGeom>
        </p:spPr>
        <p:txBody>
          <a:bodyPr>
            <a:normAutofit fontScale="100000" lnSpcReduction="0"/>
          </a:bodyPr>
          <a:lstStyle>
            <a:lvl1pPr defTabSz="333756">
              <a:defRPr sz="5840">
                <a:solidFill>
                  <a:srgbClr val="800000"/>
                </a:solidFill>
              </a:defRPr>
            </a:lvl1pPr>
          </a:lstStyle>
          <a:p>
            <a:pPr/>
            <a:r>
              <a:t>Let’s Look at the Dual…</a:t>
            </a:r>
          </a:p>
        </p:txBody>
      </p:sp>
      <p:sp>
        <p:nvSpPr>
          <p:cNvPr id="61" name="With prices and expenditure shares, it would seem that the calculation of economic growth is very easy:…"/>
          <p:cNvSpPr txBox="1"/>
          <p:nvPr>
            <p:ph type="body" idx="4294967295"/>
          </p:nvPr>
        </p:nvSpPr>
        <p:spPr>
          <a:xfrm>
            <a:off x="277663" y="1270000"/>
            <a:ext cx="8572501" cy="5207000"/>
          </a:xfrm>
          <a:prstGeom prst="rect">
            <a:avLst/>
          </a:prstGeom>
        </p:spPr>
        <p:txBody>
          <a:bodyPr>
            <a:normAutofit fontScale="100000" lnSpcReduction="0"/>
          </a:bodyPr>
          <a:lstStyle/>
          <a:p>
            <a:pPr marL="0" indent="0">
              <a:lnSpc>
                <a:spcPts val="2000"/>
              </a:lnSpc>
              <a:spcBef>
                <a:spcPts val="1200"/>
              </a:spcBef>
              <a:buSzTx/>
              <a:buFontTx/>
              <a:buNone/>
              <a:defRPr b="1" sz="2000">
                <a:solidFill>
                  <a:srgbClr val="2D3B45"/>
                </a:solidFill>
                <a:uFillTx/>
                <a:latin typeface="Helvetica Neue"/>
                <a:ea typeface="Helvetica Neue"/>
                <a:cs typeface="Helvetica Neue"/>
                <a:sym typeface="Helvetica Neue"/>
              </a:defRPr>
            </a:pPr>
            <a:r>
              <a:t>With prices and expenditure shares, it would seem that the calculation of economic growth is very easy:</a:t>
            </a:r>
            <a:endParaRPr b="0">
              <a:latin typeface="Times New Roman"/>
              <a:ea typeface="Times New Roman"/>
              <a:cs typeface="Times New Roman"/>
              <a:sym typeface="Times New Roman"/>
            </a:endParaRPr>
          </a:p>
          <a:p>
            <a:pPr marL="457200" indent="-317500">
              <a:lnSpc>
                <a:spcPts val="2000"/>
              </a:lnSpc>
              <a:spcBef>
                <a:spcPts val="1200"/>
              </a:spcBef>
              <a:buClr>
                <a:srgbClr val="2D3B45"/>
              </a:buClr>
              <a:buFont typeface="Helvetica Neue"/>
              <a:defRPr sz="1600">
                <a:solidFill>
                  <a:srgbClr val="2D3B45"/>
                </a:solidFill>
                <a:uFillTx/>
                <a:latin typeface="Times New Roman"/>
                <a:ea typeface="Times New Roman"/>
                <a:cs typeface="Times New Roman"/>
                <a:sym typeface="Times New Roman"/>
              </a:defRPr>
            </a:pPr>
            <a:r>
              <a:t>With perfect competition, the price decline is the TFP increase…</a:t>
            </a:r>
          </a:p>
          <a:p>
            <a:pPr marL="457200" indent="-317500">
              <a:lnSpc>
                <a:spcPts val="2000"/>
              </a:lnSpc>
              <a:spcBef>
                <a:spcPts val="1200"/>
              </a:spcBef>
              <a:buClr>
                <a:srgbClr val="2D3B45"/>
              </a:buClr>
              <a:buFont typeface="Helvetica Neue"/>
              <a:defRPr sz="1600">
                <a:solidFill>
                  <a:srgbClr val="2D3B45"/>
                </a:solidFill>
                <a:uFillTx/>
                <a:latin typeface="Times New Roman"/>
                <a:ea typeface="Times New Roman"/>
                <a:cs typeface="Times New Roman"/>
                <a:sym typeface="Times New Roman"/>
              </a:defRPr>
            </a:pPr>
            <a:r>
              <a:t>Multiply expenditure shares by the price decline, and you get the savings: how much less it takes you this year to attain last year’s consumption bundle</a:t>
            </a:r>
          </a:p>
          <a:p>
            <a:pPr marL="457200" indent="-317500">
              <a:lnSpc>
                <a:spcPts val="2000"/>
              </a:lnSpc>
              <a:spcBef>
                <a:spcPts val="1200"/>
              </a:spcBef>
              <a:buClr>
                <a:srgbClr val="2D3B45"/>
              </a:buClr>
              <a:buFont typeface="Helvetica Neue"/>
              <a:defRPr sz="1600">
                <a:solidFill>
                  <a:srgbClr val="2D3B45"/>
                </a:solidFill>
                <a:uFillTx/>
                <a:latin typeface="Times New Roman"/>
                <a:ea typeface="Times New Roman"/>
                <a:cs typeface="Times New Roman"/>
                <a:sym typeface="Times New Roman"/>
              </a:defRPr>
            </a:pPr>
            <a:r>
              <a:t>The wedge between income growth and expenditure-weighted price declines is then economic growth: how much of additional resources do you have this year?</a:t>
            </a:r>
          </a:p>
          <a:p>
            <a:pPr marL="457200" indent="-317500">
              <a:lnSpc>
                <a:spcPts val="2000"/>
              </a:lnSpc>
              <a:spcBef>
                <a:spcPts val="1200"/>
              </a:spcBef>
              <a:buClr>
                <a:srgbClr val="2D3B45"/>
              </a:buClr>
              <a:buFont typeface="Helvetica Neue"/>
              <a:defRPr sz="1600">
                <a:solidFill>
                  <a:srgbClr val="2D3B45"/>
                </a:solidFill>
                <a:uFillTx/>
                <a:latin typeface="Times New Roman"/>
                <a:ea typeface="Times New Roman"/>
                <a:cs typeface="Times New Roman"/>
                <a:sym typeface="Times New Roman"/>
              </a:defRPr>
            </a:pPr>
            <a:r>
              <a:t>Problems:</a:t>
            </a:r>
          </a:p>
          <a:p>
            <a:pPr lvl="1" marL="596900" indent="-317500">
              <a:lnSpc>
                <a:spcPts val="2000"/>
              </a:lnSpc>
              <a:spcBef>
                <a:spcPts val="1200"/>
              </a:spcBef>
              <a:buClr>
                <a:srgbClr val="2D3B45"/>
              </a:buClr>
              <a:buFont typeface="Helvetica Neue"/>
              <a:buChar char="•"/>
              <a:defRPr sz="1600">
                <a:solidFill>
                  <a:srgbClr val="2D3B45"/>
                </a:solidFill>
                <a:uFillTx/>
                <a:latin typeface="Times New Roman"/>
                <a:ea typeface="Times New Roman"/>
                <a:cs typeface="Times New Roman"/>
                <a:sym typeface="Times New Roman"/>
              </a:defRPr>
            </a:pPr>
            <a:r>
              <a:t>Whose expenditure shares? </a:t>
            </a:r>
          </a:p>
          <a:p>
            <a:pPr lvl="1" marL="596900" indent="-317500">
              <a:lnSpc>
                <a:spcPts val="2000"/>
              </a:lnSpc>
              <a:spcBef>
                <a:spcPts val="1200"/>
              </a:spcBef>
              <a:buClr>
                <a:srgbClr val="2D3B45"/>
              </a:buClr>
              <a:buFont typeface="Helvetica Neue"/>
              <a:buChar char="•"/>
              <a:defRPr sz="1600">
                <a:solidFill>
                  <a:srgbClr val="2D3B45"/>
                </a:solidFill>
                <a:uFillTx/>
                <a:latin typeface="Times New Roman"/>
                <a:ea typeface="Times New Roman"/>
                <a:cs typeface="Times New Roman"/>
                <a:sym typeface="Times New Roman"/>
              </a:defRPr>
            </a:pPr>
            <a:r>
              <a:t>What about expansions in the set of producible goods—things whose prices fall from ∞, where we do not observe the initial stages of the fall</a:t>
            </a:r>
          </a:p>
          <a:p>
            <a:pPr lvl="1" marL="596900" indent="-317500">
              <a:lnSpc>
                <a:spcPts val="2000"/>
              </a:lnSpc>
              <a:spcBef>
                <a:spcPts val="1200"/>
              </a:spcBef>
              <a:buClr>
                <a:srgbClr val="2D3B45"/>
              </a:buClr>
              <a:buFont typeface="Helvetica Neue"/>
              <a:buChar char="•"/>
              <a:defRPr sz="1600">
                <a:solidFill>
                  <a:srgbClr val="2D3B45"/>
                </a:solidFill>
                <a:uFillTx/>
                <a:latin typeface="Times New Roman"/>
                <a:ea typeface="Times New Roman"/>
                <a:cs typeface="Times New Roman"/>
                <a:sym typeface="Times New Roman"/>
              </a:defRPr>
            </a:pPr>
            <a:r>
              <a:t>“Spite” &amp; “envy” effects—also “hits”</a:t>
            </a:r>
          </a:p>
          <a:p>
            <a:pPr lvl="1" marL="596900" indent="-317500">
              <a:lnSpc>
                <a:spcPts val="2000"/>
              </a:lnSpc>
              <a:spcBef>
                <a:spcPts val="1200"/>
              </a:spcBef>
              <a:buClr>
                <a:srgbClr val="2D3B45"/>
              </a:buClr>
              <a:buFont typeface="Helvetica Neue"/>
              <a:buChar char="•"/>
              <a:defRPr sz="1600">
                <a:solidFill>
                  <a:srgbClr val="2D3B45"/>
                </a:solidFill>
                <a:uFillTx/>
                <a:latin typeface="Times New Roman"/>
                <a:ea typeface="Times New Roman"/>
                <a:cs typeface="Times New Roman"/>
                <a:sym typeface="Times New Roman"/>
              </a:defRPr>
            </a:pPr>
            <a:r>
              <a:t>How do we become who we are?</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Data: Time"/>
          <p:cNvSpPr txBox="1"/>
          <p:nvPr>
            <p:ph type="title" idx="4294967295"/>
          </p:nvPr>
        </p:nvSpPr>
        <p:spPr>
          <a:xfrm>
            <a:off x="457200" y="0"/>
            <a:ext cx="8229600" cy="1143001"/>
          </a:xfrm>
          <a:prstGeom prst="rect">
            <a:avLst/>
          </a:prstGeom>
        </p:spPr>
        <p:txBody>
          <a:bodyPr>
            <a:normAutofit fontScale="100000" lnSpcReduction="0"/>
          </a:bodyPr>
          <a:lstStyle>
            <a:lvl1pPr defTabSz="388620">
              <a:defRPr sz="6800"/>
            </a:lvl1pPr>
          </a:lstStyle>
          <a:p>
            <a:pPr/>
            <a:r>
              <a:t>Data: Time</a:t>
            </a:r>
          </a:p>
        </p:txBody>
      </p:sp>
      <p:sp>
        <p:nvSpPr>
          <p:cNvPr id="169" name="Time—sequencing of production—is also an input into the production process…"/>
          <p:cNvSpPr txBox="1"/>
          <p:nvPr>
            <p:ph type="body" sz="half" idx="4294967295"/>
          </p:nvPr>
        </p:nvSpPr>
        <p:spPr>
          <a:xfrm>
            <a:off x="457200" y="1143000"/>
            <a:ext cx="2619177" cy="5329910"/>
          </a:xfrm>
          <a:prstGeom prst="rect">
            <a:avLst/>
          </a:prstGeom>
        </p:spPr>
        <p:txBody>
          <a:bodyPr>
            <a:normAutofit fontScale="100000" lnSpcReduction="0"/>
          </a:bodyPr>
          <a:lstStyle/>
          <a:p>
            <a:pPr marL="216027" indent="-216027" defTabSz="288036">
              <a:defRPr sz="2016"/>
            </a:pPr>
            <a:r>
              <a:t>Time—sequencing of production—is also an input into the production process</a:t>
            </a:r>
          </a:p>
          <a:p>
            <a:pPr marL="216027" indent="-216027" defTabSz="288036">
              <a:defRPr sz="2016"/>
            </a:pPr>
            <a:r>
              <a:t>Ships built in a short time are using capital very intensively indeed…</a:t>
            </a:r>
          </a:p>
          <a:p>
            <a:pPr lvl="1" marL="504062" indent="-216027" defTabSz="288036">
              <a:buChar char="•"/>
              <a:defRPr sz="2016"/>
            </a:pPr>
            <a:r>
              <a:t>Learning how to use capital more intensively?</a:t>
            </a:r>
          </a:p>
          <a:p>
            <a:pPr lvl="1" marL="504062" indent="-216027" defTabSz="288036">
              <a:buChar char="•"/>
              <a:defRPr sz="2016"/>
            </a:pPr>
            <a:r>
              <a:t>Diseconomizing on labor so that you can use the capital more intensively?</a:t>
            </a:r>
          </a:p>
        </p:txBody>
      </p:sp>
      <p:pic>
        <p:nvPicPr>
          <p:cNvPr id="170" name="Liberty_Ships__Time.png" descr="Liberty_Ships__Time.png"/>
          <p:cNvPicPr>
            <a:picLocks noChangeAspect="0"/>
          </p:cNvPicPr>
          <p:nvPr/>
        </p:nvPicPr>
        <p:blipFill>
          <a:blip r:embed="rId2">
            <a:extLst/>
          </a:blip>
          <a:stretch>
            <a:fillRect/>
          </a:stretch>
        </p:blipFill>
        <p:spPr>
          <a:xfrm>
            <a:off x="3076376" y="1143000"/>
            <a:ext cx="5445324" cy="5329910"/>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Results"/>
          <p:cNvSpPr txBox="1"/>
          <p:nvPr>
            <p:ph type="title" idx="4294967295"/>
          </p:nvPr>
        </p:nvSpPr>
        <p:spPr>
          <a:xfrm>
            <a:off x="457200" y="0"/>
            <a:ext cx="8229600" cy="1143001"/>
          </a:xfrm>
          <a:prstGeom prst="rect">
            <a:avLst/>
          </a:prstGeom>
        </p:spPr>
        <p:txBody>
          <a:bodyPr>
            <a:normAutofit fontScale="100000" lnSpcReduction="0"/>
          </a:bodyPr>
          <a:lstStyle>
            <a:lvl1pPr defTabSz="388620">
              <a:defRPr sz="6800"/>
            </a:lvl1pPr>
          </a:lstStyle>
          <a:p>
            <a:pPr/>
            <a:r>
              <a:t>Results</a:t>
            </a:r>
          </a:p>
        </p:txBody>
      </p:sp>
      <p:sp>
        <p:nvSpPr>
          <p:cNvPr id="173" name="0.291……"/>
          <p:cNvSpPr txBox="1"/>
          <p:nvPr>
            <p:ph type="body" sz="half" idx="4294967295"/>
          </p:nvPr>
        </p:nvSpPr>
        <p:spPr>
          <a:xfrm>
            <a:off x="457200" y="1143000"/>
            <a:ext cx="2619177" cy="5329910"/>
          </a:xfrm>
          <a:prstGeom prst="rect">
            <a:avLst/>
          </a:prstGeom>
        </p:spPr>
        <p:txBody>
          <a:bodyPr>
            <a:normAutofit fontScale="100000" lnSpcReduction="0"/>
          </a:bodyPr>
          <a:lstStyle/>
          <a:p>
            <a:pPr marL="161162" indent="-161162" defTabSz="214884">
              <a:spcBef>
                <a:spcPts val="500"/>
              </a:spcBef>
              <a:defRPr sz="1504"/>
            </a:pPr>
            <a:r>
              <a:t>0.291… </a:t>
            </a:r>
          </a:p>
          <a:p>
            <a:pPr marL="161162" indent="-161162" defTabSz="214884">
              <a:spcBef>
                <a:spcPts val="500"/>
              </a:spcBef>
              <a:defRPr sz="1504"/>
            </a:pPr>
            <a:r>
              <a:t>“Cumulative capital investment and experience are highly correlated, so that separating their effects reliably is difficult…”</a:t>
            </a:r>
          </a:p>
          <a:p>
            <a:pPr marL="161162" indent="-161162" defTabSz="214884">
              <a:spcBef>
                <a:spcPts val="500"/>
              </a:spcBef>
              <a:defRPr sz="1504"/>
            </a:pPr>
            <a:r>
              <a:t>“It does seem reasonable to draw one conclusion from the Liberty ship program that is likely to resonate elsewhere: in a case study that is widely viewed as one of the cleanest examples of learning by doing on record, the real causes of productivity growth have turned out to be more complex and more diverse than economists have long believed to be the case…”</a:t>
            </a:r>
          </a:p>
          <a:p>
            <a:pPr marL="161162" indent="-161162" defTabSz="214884">
              <a:spcBef>
                <a:spcPts val="500"/>
              </a:spcBef>
              <a:defRPr sz="1504"/>
            </a:pPr>
            <a:r>
              <a:t>WTF?!</a:t>
            </a:r>
          </a:p>
        </p:txBody>
      </p:sp>
      <p:pic>
        <p:nvPicPr>
          <p:cNvPr id="174" name="Production_Function_Estimates.png" descr="Production_Function_Estimates.png"/>
          <p:cNvPicPr>
            <a:picLocks noChangeAspect="0"/>
          </p:cNvPicPr>
          <p:nvPr/>
        </p:nvPicPr>
        <p:blipFill>
          <a:blip r:embed="rId2">
            <a:extLst/>
          </a:blip>
          <a:stretch>
            <a:fillRect/>
          </a:stretch>
        </p:blipFill>
        <p:spPr>
          <a:xfrm>
            <a:off x="3076376" y="1143000"/>
            <a:ext cx="5610424" cy="532991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Reading Nordhaus"/>
          <p:cNvSpPr txBox="1"/>
          <p:nvPr>
            <p:ph type="title" idx="4294967295"/>
          </p:nvPr>
        </p:nvSpPr>
        <p:spPr>
          <a:xfrm>
            <a:off x="277663" y="-1"/>
            <a:ext cx="8572501" cy="1270001"/>
          </a:xfrm>
          <a:prstGeom prst="rect">
            <a:avLst/>
          </a:prstGeom>
        </p:spPr>
        <p:txBody>
          <a:bodyPr>
            <a:normAutofit fontScale="100000" lnSpcReduction="0"/>
          </a:bodyPr>
          <a:lstStyle>
            <a:lvl1pPr defTabSz="434340">
              <a:defRPr sz="7504">
                <a:solidFill>
                  <a:srgbClr val="800000"/>
                </a:solidFill>
              </a:defRPr>
            </a:lvl1pPr>
          </a:lstStyle>
          <a:p>
            <a:pPr/>
            <a:r>
              <a:t>Reading Nordhaus</a:t>
            </a:r>
          </a:p>
        </p:txBody>
      </p:sp>
      <p:sp>
        <p:nvSpPr>
          <p:cNvPr id="64" name="William D. Nordhaus (1997): Do Real-Output and Real-Wage Measures Capture Reality? The History of Lighting Suggests Not &lt;http://www.nber.org/chapters/c6064&gt;:…"/>
          <p:cNvSpPr txBox="1"/>
          <p:nvPr>
            <p:ph type="body" sz="half" idx="4294967295"/>
          </p:nvPr>
        </p:nvSpPr>
        <p:spPr>
          <a:xfrm>
            <a:off x="277663" y="1270000"/>
            <a:ext cx="3824514" cy="5205497"/>
          </a:xfrm>
          <a:prstGeom prst="rect">
            <a:avLst/>
          </a:prstGeom>
        </p:spPr>
        <p:txBody>
          <a:bodyPr>
            <a:normAutofit fontScale="100000" lnSpcReduction="0"/>
          </a:bodyPr>
          <a:lstStyle/>
          <a:p>
            <a:pPr marL="0" indent="0" defTabSz="443484">
              <a:buSzTx/>
              <a:buFontTx/>
              <a:buNone/>
              <a:defRPr b="1" sz="2522"/>
            </a:pPr>
            <a:r>
              <a:t>William D. Nordhaus (1997): Do Real-Output and Real-Wage Measures Capture Reality? The History of Lighting Suggests Not &lt;</a:t>
            </a:r>
            <a:r>
              <a:rPr u="sng">
                <a:solidFill>
                  <a:srgbClr val="0000FF"/>
                </a:solidFill>
                <a:uFill>
                  <a:solidFill>
                    <a:srgbClr val="0000FF"/>
                  </a:solidFill>
                </a:uFill>
                <a:hlinkClick r:id="rId2" invalidUrl="" action="" tgtFrame="" tooltip="" history="1" highlightClick="0" endSnd="0"/>
              </a:rPr>
              <a:t>http://www.nber.org/chapters/c6064</a:t>
            </a:r>
            <a:r>
              <a:t>&gt;:</a:t>
            </a:r>
          </a:p>
          <a:p>
            <a:pPr marL="0" indent="0" defTabSz="443484">
              <a:buSzTx/>
              <a:buFontTx/>
              <a:buNone/>
              <a:defRPr b="1" sz="2522"/>
            </a:pPr>
          </a:p>
          <a:p>
            <a:pPr marL="252863" indent="-252863" defTabSz="443484">
              <a:buFontTx/>
              <a:defRPr sz="2522">
                <a:latin typeface="Times New Roman"/>
                <a:ea typeface="Times New Roman"/>
                <a:cs typeface="Times New Roman"/>
                <a:sym typeface="Times New Roman"/>
              </a:defRPr>
            </a:pPr>
            <a:r>
              <a:t>Conventional measures: a 15-fold increase in real first-world GDP/capita and productivity since 1800 or so…</a:t>
            </a:r>
          </a:p>
        </p:txBody>
      </p:sp>
      <p:pic>
        <p:nvPicPr>
          <p:cNvPr id="65" name="www_nber_org_chapters_c6064_pdf.png" descr="www_nber_org_chapters_c6064_pdf.png"/>
          <p:cNvPicPr>
            <a:picLocks noChangeAspect="0"/>
          </p:cNvPicPr>
          <p:nvPr/>
        </p:nvPicPr>
        <p:blipFill>
          <a:blip r:embed="rId3">
            <a:extLst/>
          </a:blip>
          <a:stretch>
            <a:fillRect/>
          </a:stretch>
        </p:blipFill>
        <p:spPr>
          <a:xfrm>
            <a:off x="4102176" y="1417637"/>
            <a:ext cx="4584624" cy="50800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 name="Bill Nordhaus: Rocket Ship to the Singularity?"/>
          <p:cNvSpPr txBox="1"/>
          <p:nvPr>
            <p:ph type="title" idx="4294967295"/>
          </p:nvPr>
        </p:nvSpPr>
        <p:spPr>
          <a:xfrm>
            <a:off x="457200" y="0"/>
            <a:ext cx="8229600" cy="1143001"/>
          </a:xfrm>
          <a:prstGeom prst="rect">
            <a:avLst/>
          </a:prstGeom>
        </p:spPr>
        <p:txBody>
          <a:bodyPr>
            <a:normAutofit fontScale="100000" lnSpcReduction="0"/>
          </a:bodyPr>
          <a:lstStyle>
            <a:lvl1pPr defTabSz="256031">
              <a:defRPr sz="3416"/>
            </a:lvl1pPr>
          </a:lstStyle>
          <a:p>
            <a:pPr/>
            <a:r>
              <a:t>Bill Nordhaus: Rocket Ship to the Singularity?</a:t>
            </a:r>
          </a:p>
        </p:txBody>
      </p:sp>
      <p:sp>
        <p:nvSpPr>
          <p:cNvPr id="68" name="A 20-fold or a 30,000-fold increase in real wages in the North Atlantic since 1800?…"/>
          <p:cNvSpPr txBox="1"/>
          <p:nvPr>
            <p:ph type="body" sz="half" idx="4294967295"/>
          </p:nvPr>
        </p:nvSpPr>
        <p:spPr>
          <a:xfrm>
            <a:off x="457200" y="1417637"/>
            <a:ext cx="2533896" cy="5080001"/>
          </a:xfrm>
          <a:prstGeom prst="rect">
            <a:avLst/>
          </a:prstGeom>
        </p:spPr>
        <p:txBody>
          <a:bodyPr>
            <a:normAutofit fontScale="100000" lnSpcReduction="0"/>
          </a:bodyPr>
          <a:lstStyle/>
          <a:p>
            <a:pPr marL="164592" indent="-164592" defTabSz="219455">
              <a:spcBef>
                <a:spcPts val="300"/>
              </a:spcBef>
              <a:defRPr sz="1536"/>
            </a:pPr>
            <a:r>
              <a:t>A 20-fold or a 30,000-fold increase in real wages in the North Atlantic since 1800?</a:t>
            </a:r>
          </a:p>
          <a:p>
            <a:pPr marL="164592" indent="-164592" defTabSz="219455">
              <a:spcBef>
                <a:spcPts val="300"/>
              </a:spcBef>
              <a:defRPr sz="1536"/>
            </a:pPr>
          </a:p>
          <a:p>
            <a:pPr marL="164592" indent="-164592" defTabSz="219455">
              <a:spcBef>
                <a:spcPts val="300"/>
              </a:spcBef>
              <a:defRPr sz="1536"/>
            </a:pPr>
            <a:r>
              <a:t>Nordhaus calculates that—back in 1991—28% of consumption was “run-of-the-mill”, 36% had been “seismically-active” since 1800, and 37% was in sectors that had </a:t>
            </a:r>
            <a:r>
              <a:rPr i="1"/>
              <a:t>no effective affordable equivalent in 1800</a:t>
            </a:r>
            <a:endParaRPr i="1"/>
          </a:p>
          <a:p>
            <a:pPr marL="164592" indent="-164592" defTabSz="219455">
              <a:spcBef>
                <a:spcPts val="300"/>
              </a:spcBef>
              <a:defRPr sz="1536"/>
            </a:pPr>
          </a:p>
          <a:p>
            <a:pPr marL="164592" indent="-164592" defTabSz="219455">
              <a:spcBef>
                <a:spcPts val="300"/>
              </a:spcBef>
              <a:defRPr sz="1536"/>
            </a:pPr>
            <a:r>
              <a:t>Dixit-Stiglitz tells us that we multiply “ordinary” utilities by the number of varieties. Which way does that mislead us?</a:t>
            </a:r>
          </a:p>
        </p:txBody>
      </p:sp>
      <p:pic>
        <p:nvPicPr>
          <p:cNvPr id="69" name="www_nber_org_chapters_c6064_pdf.png" descr="www_nber_org_chapters_c6064_pdf.png"/>
          <p:cNvPicPr>
            <a:picLocks noChangeAspect="0"/>
          </p:cNvPicPr>
          <p:nvPr/>
        </p:nvPicPr>
        <p:blipFill>
          <a:blip r:embed="rId2">
            <a:extLst/>
          </a:blip>
          <a:stretch>
            <a:fillRect/>
          </a:stretch>
        </p:blipFill>
        <p:spPr>
          <a:xfrm>
            <a:off x="2991095" y="1143000"/>
            <a:ext cx="5695706" cy="5507295"/>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 name="Bill Nordhaus: Rocket Ship II"/>
          <p:cNvSpPr txBox="1"/>
          <p:nvPr>
            <p:ph type="title" idx="4294967295"/>
          </p:nvPr>
        </p:nvSpPr>
        <p:spPr>
          <a:xfrm>
            <a:off x="457200" y="0"/>
            <a:ext cx="8229600" cy="1143001"/>
          </a:xfrm>
          <a:prstGeom prst="rect">
            <a:avLst/>
          </a:prstGeom>
        </p:spPr>
        <p:txBody>
          <a:bodyPr>
            <a:normAutofit fontScale="100000" lnSpcReduction="0"/>
          </a:bodyPr>
          <a:lstStyle>
            <a:lvl1pPr defTabSz="429768">
              <a:defRPr sz="5452"/>
            </a:lvl1pPr>
          </a:lstStyle>
          <a:p>
            <a:pPr/>
            <a:r>
              <a:t>Bill Nordhaus: Rocket Ship II</a:t>
            </a:r>
          </a:p>
        </p:txBody>
      </p:sp>
      <p:sp>
        <p:nvSpPr>
          <p:cNvPr id="72" name="A 5000-fold decrease in the price of light since 1800…"/>
          <p:cNvSpPr txBox="1"/>
          <p:nvPr>
            <p:ph type="body" sz="half" idx="4294967295"/>
          </p:nvPr>
        </p:nvSpPr>
        <p:spPr>
          <a:xfrm>
            <a:off x="457200" y="1143000"/>
            <a:ext cx="3149600" cy="5354638"/>
          </a:xfrm>
          <a:prstGeom prst="rect">
            <a:avLst/>
          </a:prstGeom>
        </p:spPr>
        <p:txBody>
          <a:bodyPr>
            <a:normAutofit fontScale="100000" lnSpcReduction="0"/>
          </a:bodyPr>
          <a:lstStyle/>
          <a:p>
            <a:pPr marL="264032" indent="-264032" defTabSz="352043">
              <a:spcBef>
                <a:spcPts val="500"/>
              </a:spcBef>
              <a:defRPr sz="2464"/>
            </a:pPr>
            <a:r>
              <a:t>A 5000-fold decrease in the price of light since 1800</a:t>
            </a:r>
          </a:p>
          <a:p>
            <a:pPr marL="264032" indent="-264032" defTabSz="352043">
              <a:spcBef>
                <a:spcPts val="500"/>
              </a:spcBef>
              <a:defRPr sz="2464"/>
            </a:pPr>
          </a:p>
          <a:p>
            <a:pPr marL="264032" indent="-264032" defTabSz="352043">
              <a:spcBef>
                <a:spcPts val="500"/>
              </a:spcBef>
              <a:defRPr sz="2464"/>
            </a:pPr>
            <a:r>
              <a:t>This is something that churned up between 1% and 5% of household budgets back in 1800</a:t>
            </a:r>
          </a:p>
          <a:p>
            <a:pPr marL="264032" indent="-264032" defTabSz="352043">
              <a:spcBef>
                <a:spcPts val="500"/>
              </a:spcBef>
              <a:defRPr sz="2464"/>
            </a:pPr>
          </a:p>
          <a:p>
            <a:pPr marL="264032" indent="-264032" defTabSz="352043">
              <a:spcBef>
                <a:spcPts val="500"/>
              </a:spcBef>
              <a:defRPr sz="2464"/>
            </a:pPr>
            <a:r>
              <a:t>100-fold CPI bias in the price of light since 1800</a:t>
            </a:r>
          </a:p>
        </p:txBody>
      </p:sp>
      <p:pic>
        <p:nvPicPr>
          <p:cNvPr id="73" name="www_nber_org_chapters_c6064_pdf.png" descr="www_nber_org_chapters_c6064_pdf.png"/>
          <p:cNvPicPr>
            <a:picLocks noChangeAspect="0"/>
          </p:cNvPicPr>
          <p:nvPr/>
        </p:nvPicPr>
        <p:blipFill>
          <a:blip r:embed="rId2">
            <a:extLst/>
          </a:blip>
          <a:stretch>
            <a:fillRect/>
          </a:stretch>
        </p:blipFill>
        <p:spPr>
          <a:xfrm>
            <a:off x="3883789" y="1143000"/>
            <a:ext cx="4803011" cy="5354638"/>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Bill Nordhaus: Rocket Ship III"/>
          <p:cNvSpPr txBox="1"/>
          <p:nvPr>
            <p:ph type="title" idx="4294967295"/>
          </p:nvPr>
        </p:nvSpPr>
        <p:spPr>
          <a:xfrm>
            <a:off x="457200" y="0"/>
            <a:ext cx="8229600" cy="1143001"/>
          </a:xfrm>
          <a:prstGeom prst="rect">
            <a:avLst/>
          </a:prstGeom>
        </p:spPr>
        <p:txBody>
          <a:bodyPr>
            <a:normAutofit fontScale="100000" lnSpcReduction="0"/>
          </a:bodyPr>
          <a:lstStyle>
            <a:lvl1pPr defTabSz="452627">
              <a:defRPr sz="5346">
                <a:solidFill>
                  <a:srgbClr val="000000"/>
                </a:solidFill>
              </a:defRPr>
            </a:lvl1pPr>
          </a:lstStyle>
          <a:p>
            <a:pPr/>
            <a:r>
              <a:t>Bill Nordhaus: Rocket Ship III</a:t>
            </a:r>
          </a:p>
        </p:txBody>
      </p:sp>
      <p:pic>
        <p:nvPicPr>
          <p:cNvPr id="76" name="www_nber_org_chapters_c6064_pdf.png" descr="www_nber_org_chapters_c6064_pdf.png"/>
          <p:cNvPicPr>
            <a:picLocks noChangeAspect="0"/>
          </p:cNvPicPr>
          <p:nvPr/>
        </p:nvPicPr>
        <p:blipFill>
          <a:blip r:embed="rId2">
            <a:extLst/>
          </a:blip>
          <a:stretch>
            <a:fillRect/>
          </a:stretch>
        </p:blipFill>
        <p:spPr>
          <a:xfrm>
            <a:off x="457200" y="1143000"/>
            <a:ext cx="8477330" cy="5354638"/>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Do You Like Music?”"/>
          <p:cNvSpPr txBox="1"/>
          <p:nvPr>
            <p:ph type="title" idx="4294967295"/>
          </p:nvPr>
        </p:nvSpPr>
        <p:spPr>
          <a:xfrm>
            <a:off x="457200" y="0"/>
            <a:ext cx="8229600" cy="1143001"/>
          </a:xfrm>
          <a:prstGeom prst="rect">
            <a:avLst/>
          </a:prstGeom>
        </p:spPr>
        <p:txBody>
          <a:bodyPr>
            <a:normAutofit fontScale="100000" lnSpcReduction="0"/>
          </a:bodyPr>
          <a:lstStyle>
            <a:lvl1pPr>
              <a:defRPr sz="4400">
                <a:solidFill>
                  <a:srgbClr val="000000"/>
                </a:solidFill>
              </a:defRPr>
            </a:lvl1pPr>
          </a:lstStyle>
          <a:p>
            <a:pPr/>
            <a:r>
              <a:t>“Do You Like Music?” </a:t>
            </a:r>
          </a:p>
        </p:txBody>
      </p:sp>
      <p:sp>
        <p:nvSpPr>
          <p:cNvPr id="79" name="Perhaps a better way than doing math in which to grasp the magnitude of the contribution that the changing set and mass of goods and services we can produce makes to our wealth is by reading Looking Backward, Edward Bellamy’s 1887 utopian novel.  In Looking Backward the narrator—thrown forward in time from 1895 to 2000 by an unbelievable and crude plot device.…"/>
          <p:cNvSpPr txBox="1"/>
          <p:nvPr>
            <p:ph type="body" sz="half" idx="4294967295"/>
          </p:nvPr>
        </p:nvSpPr>
        <p:spPr>
          <a:xfrm>
            <a:off x="457200" y="1143000"/>
            <a:ext cx="4650594" cy="5354638"/>
          </a:xfrm>
          <a:prstGeom prst="rect">
            <a:avLst/>
          </a:prstGeom>
        </p:spPr>
        <p:txBody>
          <a:bodyPr>
            <a:normAutofit fontScale="100000" lnSpcReduction="0"/>
          </a:bodyPr>
          <a:lstStyle/>
          <a:p>
            <a:pPr marL="171450" indent="-171450" defTabSz="228600">
              <a:spcBef>
                <a:spcPts val="300"/>
              </a:spcBef>
              <a:defRPr sz="1600"/>
            </a:pPr>
            <a:r>
              <a:t>Perhaps a better way than doing math in which to grasp the magnitude of the contribution that the changing set and mass of goods and services we can produce makes to our wealth is by reading Looking Backward, Edward Bellamy’s 1887 utopian novel.  In Looking Backward the narrator—thrown forward in time from 1895 to 2000 by an unbelievable and crude plot device.</a:t>
            </a:r>
          </a:p>
          <a:p>
            <a:pPr marL="171450" indent="-171450" defTabSz="228600">
              <a:spcBef>
                <a:spcPts val="300"/>
              </a:spcBef>
              <a:defRPr sz="1600"/>
            </a:pPr>
            <a:r>
              <a:t>He hears the question (p. 87): “Are you fond of music?” </a:t>
            </a:r>
          </a:p>
          <a:p>
            <a:pPr marL="171450" indent="-171450" defTabSz="228600">
              <a:spcBef>
                <a:spcPts val="300"/>
              </a:spcBef>
              <a:defRPr sz="1600"/>
            </a:pPr>
            <a:r>
              <a:t>He expects his hostess to play the piano—a social accomplishment of upper-class women around 1900. To listen to music on demand then, you had to have—in your house or nearby—an instrument, and someone trained to play it. It would have cost the average worker some 2400 hours, roughly a year at a 50-hour workweek, to earn the money to buy a high-quality piano, and then there would be the expense and the time committed to piano lessons.</a:t>
            </a:r>
          </a:p>
          <a:p>
            <a:pPr marL="171450" indent="-171450" defTabSz="228600">
              <a:spcBef>
                <a:spcPts val="300"/>
              </a:spcBef>
              <a:defRPr sz="1600"/>
            </a:pPr>
            <a:r>
              <a:t>But today, to listen to music-on-demand in your home, all you need is… your smartphone…</a:t>
            </a:r>
          </a:p>
        </p:txBody>
      </p:sp>
      <p:pic>
        <p:nvPicPr>
          <p:cNvPr id="80" name="Image" descr="Image"/>
          <p:cNvPicPr>
            <a:picLocks noChangeAspect="1"/>
          </p:cNvPicPr>
          <p:nvPr/>
        </p:nvPicPr>
        <p:blipFill>
          <a:blip r:embed="rId2">
            <a:extLst/>
          </a:blip>
          <a:stretch>
            <a:fillRect/>
          </a:stretch>
        </p:blipFill>
        <p:spPr>
          <a:xfrm>
            <a:off x="5107793" y="1143000"/>
            <a:ext cx="3579007" cy="5354638"/>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Labor-Time Values"/>
          <p:cNvSpPr txBox="1"/>
          <p:nvPr>
            <p:ph type="title" idx="4294967295"/>
          </p:nvPr>
        </p:nvSpPr>
        <p:spPr>
          <a:xfrm>
            <a:off x="457200" y="0"/>
            <a:ext cx="8229600" cy="1143001"/>
          </a:xfrm>
          <a:prstGeom prst="rect">
            <a:avLst/>
          </a:prstGeom>
        </p:spPr>
        <p:txBody>
          <a:bodyPr>
            <a:normAutofit fontScale="100000" lnSpcReduction="0"/>
          </a:bodyPr>
          <a:lstStyle>
            <a:lvl1pPr>
              <a:defRPr sz="4400">
                <a:solidFill>
                  <a:srgbClr val="000000"/>
                </a:solidFill>
              </a:defRPr>
            </a:lvl1pPr>
          </a:lstStyle>
          <a:p>
            <a:pPr/>
            <a:r>
              <a:t>Labor-Time Values</a:t>
            </a:r>
          </a:p>
        </p:txBody>
      </p:sp>
      <p:sp>
        <p:nvSpPr>
          <p:cNvPr id="83" name="The labor-time value of a Steinway piano has fallen in price from 2400 average worker-hours a century ago to 1100 average worker-hours today. But if what you value is not the piano itself but the capability of listening to music at home, the cost has fallen from 2400 average worker-hours a century ago to… what?…"/>
          <p:cNvSpPr txBox="1"/>
          <p:nvPr>
            <p:ph type="body" sz="half" idx="4294967295"/>
          </p:nvPr>
        </p:nvSpPr>
        <p:spPr>
          <a:xfrm>
            <a:off x="457200" y="1143000"/>
            <a:ext cx="4381336" cy="5354638"/>
          </a:xfrm>
          <a:prstGeom prst="rect">
            <a:avLst/>
          </a:prstGeom>
        </p:spPr>
        <p:txBody>
          <a:bodyPr>
            <a:normAutofit fontScale="100000" lnSpcReduction="0"/>
          </a:bodyPr>
          <a:lstStyle/>
          <a:p>
            <a:pPr marL="171450" indent="-171450" defTabSz="228600">
              <a:spcBef>
                <a:spcPts val="300"/>
              </a:spcBef>
              <a:defRPr sz="1600"/>
            </a:pPr>
            <a:r>
              <a:t>The labor-time value of a Steinway piano has fallen in price from 2400 average worker-hours a century ago to 1100 average worker-hours today. But if what you value is not the piano itself but the capability of listening to music at home, the cost has fallen from 2400 average worker-hours a century ago to… what?</a:t>
            </a:r>
          </a:p>
          <a:p>
            <a:pPr marL="171450" indent="-171450" defTabSz="228600">
              <a:spcBef>
                <a:spcPts val="300"/>
              </a:spcBef>
              <a:defRPr sz="1600"/>
            </a:pPr>
            <a:r>
              <a:t>Maybe 10 hours?</a:t>
            </a:r>
          </a:p>
          <a:p>
            <a:pPr marL="171450" indent="-171450" defTabSz="228600">
              <a:spcBef>
                <a:spcPts val="300"/>
              </a:spcBef>
              <a:defRPr sz="1600"/>
            </a:pPr>
            <a:r>
              <a:t>So when we calculate the increase in material wealth, do we count the halving of the labor-time price of the commodity (which is what Historical Statistics does); or do we count the 240-fold decrease in the real labor-time price of the capability of listening to piano music? The experiences of live and recorded music are different in kind. But are they different enough to put a serious dent in the fact that a household today can acquire the capability of listening to piano music for only 1/240 the labor time cost of a household of a century ago? And whose piano playing do you really want to listen to?</a:t>
            </a:r>
          </a:p>
        </p:txBody>
      </p:sp>
      <p:pic>
        <p:nvPicPr>
          <p:cNvPr id="84" name="Image" descr="Image"/>
          <p:cNvPicPr>
            <a:picLocks noChangeAspect="1"/>
          </p:cNvPicPr>
          <p:nvPr/>
        </p:nvPicPr>
        <p:blipFill>
          <a:blip r:embed="rId2">
            <a:extLst/>
          </a:blip>
          <a:stretch>
            <a:fillRect/>
          </a:stretch>
        </p:blipFill>
        <p:spPr>
          <a:xfrm>
            <a:off x="4838535" y="1143000"/>
            <a:ext cx="3848265" cy="5354638"/>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